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64" r:id="rId6"/>
    <p:sldId id="277" r:id="rId7"/>
    <p:sldId id="265" r:id="rId8"/>
    <p:sldId id="266" r:id="rId9"/>
    <p:sldId id="267" r:id="rId10"/>
    <p:sldId id="268" r:id="rId11"/>
    <p:sldId id="279" r:id="rId12"/>
    <p:sldId id="278" r:id="rId13"/>
    <p:sldId id="269" r:id="rId14"/>
    <p:sldId id="273" r:id="rId15"/>
    <p:sldId id="274" r:id="rId16"/>
    <p:sldId id="272" r:id="rId17"/>
    <p:sldId id="271" r:id="rId18"/>
    <p:sldId id="275" r:id="rId19"/>
    <p:sldId id="270" r:id="rId20"/>
    <p:sldId id="259" r:id="rId21"/>
    <p:sldId id="260" r:id="rId22"/>
  </p:sldIdLst>
  <p:sldSz cx="18288000" cy="10287000"/>
  <p:notesSz cx="6858000" cy="9144000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11A"/>
    <a:srgbClr val="FFFFCC"/>
    <a:srgbClr val="0A7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68318-C6D8-484E-887F-53DED7F3FB34}" v="24" dt="2024-04-15T23:02:5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7" autoAdjust="0"/>
    <p:restoredTop sz="94577" autoAdjust="0"/>
  </p:normalViewPr>
  <p:slideViewPr>
    <p:cSldViewPr>
      <p:cViewPr varScale="1">
        <p:scale>
          <a:sx n="77" d="100"/>
          <a:sy n="77" d="100"/>
        </p:scale>
        <p:origin x="4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EB41E-2DFA-44B7-BC0F-82B27C189145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8D3A12-57A2-4EFC-A4F1-2EDE2E668242}">
      <dgm:prSet phldrT="[Text]"/>
      <dgm:spPr/>
      <dgm:t>
        <a:bodyPr/>
        <a:lstStyle/>
        <a:p>
          <a:r>
            <a:rPr lang="en-US" dirty="0"/>
            <a:t>Everything is different!</a:t>
          </a:r>
        </a:p>
      </dgm:t>
    </dgm:pt>
    <dgm:pt modelId="{6164F59B-4620-462E-AC50-FC95A21776CB}" type="parTrans" cxnId="{08302AB9-EC72-43DB-B877-08268A7273DC}">
      <dgm:prSet/>
      <dgm:spPr/>
      <dgm:t>
        <a:bodyPr/>
        <a:lstStyle/>
        <a:p>
          <a:endParaRPr lang="en-US"/>
        </a:p>
      </dgm:t>
    </dgm:pt>
    <dgm:pt modelId="{172879D9-8E68-4047-B202-B1FAE0527174}" type="sibTrans" cxnId="{08302AB9-EC72-43DB-B877-08268A7273DC}">
      <dgm:prSet/>
      <dgm:spPr/>
      <dgm:t>
        <a:bodyPr/>
        <a:lstStyle/>
        <a:p>
          <a:endParaRPr lang="en-US"/>
        </a:p>
      </dgm:t>
    </dgm:pt>
    <dgm:pt modelId="{F84297EE-DE5F-409A-8182-8CD41F6D5FBA}">
      <dgm:prSet phldrT="[Text]"/>
      <dgm:spPr/>
      <dgm:t>
        <a:bodyPr/>
        <a:lstStyle/>
        <a:p>
          <a:r>
            <a:rPr lang="en-US" dirty="0"/>
            <a:t>Jet lag</a:t>
          </a:r>
        </a:p>
      </dgm:t>
    </dgm:pt>
    <dgm:pt modelId="{01231F38-A1CE-45EA-AAC2-0BBC10EEAE33}" type="parTrans" cxnId="{5D7BA494-4B57-4EDF-B3CE-2AF288AD5107}">
      <dgm:prSet/>
      <dgm:spPr/>
      <dgm:t>
        <a:bodyPr/>
        <a:lstStyle/>
        <a:p>
          <a:endParaRPr lang="en-US"/>
        </a:p>
      </dgm:t>
    </dgm:pt>
    <dgm:pt modelId="{8E561B88-E651-4E55-8E2F-0C819FF9C13C}" type="sibTrans" cxnId="{5D7BA494-4B57-4EDF-B3CE-2AF288AD5107}">
      <dgm:prSet/>
      <dgm:spPr/>
      <dgm:t>
        <a:bodyPr/>
        <a:lstStyle/>
        <a:p>
          <a:endParaRPr lang="en-US"/>
        </a:p>
      </dgm:t>
    </dgm:pt>
    <dgm:pt modelId="{067E5B95-4582-4B7E-BF41-D02012346F6F}">
      <dgm:prSet phldrT="[Text]"/>
      <dgm:spPr/>
      <dgm:t>
        <a:bodyPr/>
        <a:lstStyle/>
        <a:p>
          <a:r>
            <a:rPr lang="en-US" dirty="0"/>
            <a:t>Health concerns</a:t>
          </a:r>
        </a:p>
      </dgm:t>
    </dgm:pt>
    <dgm:pt modelId="{70699CC2-9F7C-43B0-8AB5-8AE791F97CFE}" type="parTrans" cxnId="{E4CD98F8-7618-4DB8-B616-A1FE0EB66444}">
      <dgm:prSet/>
      <dgm:spPr/>
      <dgm:t>
        <a:bodyPr/>
        <a:lstStyle/>
        <a:p>
          <a:endParaRPr lang="en-US"/>
        </a:p>
      </dgm:t>
    </dgm:pt>
    <dgm:pt modelId="{74EC192C-F320-405D-B937-8006AF95D429}" type="sibTrans" cxnId="{E4CD98F8-7618-4DB8-B616-A1FE0EB66444}">
      <dgm:prSet/>
      <dgm:spPr/>
      <dgm:t>
        <a:bodyPr/>
        <a:lstStyle/>
        <a:p>
          <a:endParaRPr lang="en-US"/>
        </a:p>
      </dgm:t>
    </dgm:pt>
    <dgm:pt modelId="{351C3E20-5BA3-4544-A2AA-89780FFAC3A8}">
      <dgm:prSet phldrT="[Text]"/>
      <dgm:spPr/>
      <dgm:t>
        <a:bodyPr/>
        <a:lstStyle/>
        <a:p>
          <a:r>
            <a:rPr lang="en-US" dirty="0"/>
            <a:t>Unfamiliar culture</a:t>
          </a:r>
        </a:p>
      </dgm:t>
    </dgm:pt>
    <dgm:pt modelId="{5D52BC54-61A3-4301-BA04-203C579C8D17}" type="parTrans" cxnId="{F0746F7C-D0FB-4DCE-8A2A-5F1EDA67E763}">
      <dgm:prSet/>
      <dgm:spPr/>
      <dgm:t>
        <a:bodyPr/>
        <a:lstStyle/>
        <a:p>
          <a:endParaRPr lang="en-US"/>
        </a:p>
      </dgm:t>
    </dgm:pt>
    <dgm:pt modelId="{36BC80AA-8CE4-4CC3-B749-E8646B85F828}" type="sibTrans" cxnId="{F0746F7C-D0FB-4DCE-8A2A-5F1EDA67E763}">
      <dgm:prSet/>
      <dgm:spPr/>
      <dgm:t>
        <a:bodyPr/>
        <a:lstStyle/>
        <a:p>
          <a:endParaRPr lang="en-US"/>
        </a:p>
      </dgm:t>
    </dgm:pt>
    <dgm:pt modelId="{2F4A4CB7-844F-4053-915F-7380A02E637B}">
      <dgm:prSet phldrT="[Text]"/>
      <dgm:spPr/>
      <dgm:t>
        <a:bodyPr/>
        <a:lstStyle/>
        <a:p>
          <a:r>
            <a:rPr lang="en-US" dirty="0"/>
            <a:t>Language</a:t>
          </a:r>
        </a:p>
      </dgm:t>
    </dgm:pt>
    <dgm:pt modelId="{CC0D0A14-A05E-4828-8023-A606ABD54D0A}" type="parTrans" cxnId="{C6B3264C-DC02-4183-B73A-8796B7712E0A}">
      <dgm:prSet/>
      <dgm:spPr/>
      <dgm:t>
        <a:bodyPr/>
        <a:lstStyle/>
        <a:p>
          <a:endParaRPr lang="en-US"/>
        </a:p>
      </dgm:t>
    </dgm:pt>
    <dgm:pt modelId="{E1A99741-D61B-4150-96F2-E1D5569EA3C3}" type="sibTrans" cxnId="{C6B3264C-DC02-4183-B73A-8796B7712E0A}">
      <dgm:prSet/>
      <dgm:spPr/>
      <dgm:t>
        <a:bodyPr/>
        <a:lstStyle/>
        <a:p>
          <a:endParaRPr lang="en-US"/>
        </a:p>
      </dgm:t>
    </dgm:pt>
    <dgm:pt modelId="{5A9A5642-79C0-4CBB-A1AB-B5CB3D4A16DA}">
      <dgm:prSet phldrT="[Text]"/>
      <dgm:spPr/>
      <dgm:t>
        <a:bodyPr/>
        <a:lstStyle/>
        <a:p>
          <a:r>
            <a:rPr lang="en-US" dirty="0"/>
            <a:t>Lack of familiar people</a:t>
          </a:r>
        </a:p>
      </dgm:t>
    </dgm:pt>
    <dgm:pt modelId="{BB848ACD-8EB7-48B6-8CFB-4B00106E98ED}" type="parTrans" cxnId="{6F7567CE-E825-4294-B215-A07B7F98E89F}">
      <dgm:prSet/>
      <dgm:spPr/>
      <dgm:t>
        <a:bodyPr/>
        <a:lstStyle/>
        <a:p>
          <a:endParaRPr lang="en-US"/>
        </a:p>
      </dgm:t>
    </dgm:pt>
    <dgm:pt modelId="{096BD710-9FCA-4A91-A393-2475EC046637}" type="sibTrans" cxnId="{6F7567CE-E825-4294-B215-A07B7F98E89F}">
      <dgm:prSet/>
      <dgm:spPr/>
      <dgm:t>
        <a:bodyPr/>
        <a:lstStyle/>
        <a:p>
          <a:endParaRPr lang="en-US"/>
        </a:p>
      </dgm:t>
    </dgm:pt>
    <dgm:pt modelId="{EC263E0D-EC5B-49AE-A7E6-7692DD320740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0B9F4158-4B29-449F-A70C-135578291824}" type="parTrans" cxnId="{D93E9EE9-498C-421A-A703-991EAE1A4B9F}">
      <dgm:prSet/>
      <dgm:spPr/>
      <dgm:t>
        <a:bodyPr/>
        <a:lstStyle/>
        <a:p>
          <a:endParaRPr lang="en-US"/>
        </a:p>
      </dgm:t>
    </dgm:pt>
    <dgm:pt modelId="{27A22216-B9C0-46AB-9A16-28550812C340}" type="sibTrans" cxnId="{D93E9EE9-498C-421A-A703-991EAE1A4B9F}">
      <dgm:prSet/>
      <dgm:spPr/>
      <dgm:t>
        <a:bodyPr/>
        <a:lstStyle/>
        <a:p>
          <a:endParaRPr lang="en-US"/>
        </a:p>
      </dgm:t>
    </dgm:pt>
    <dgm:pt modelId="{59911467-60D2-49BE-914B-2ADC8F252450}" type="pres">
      <dgm:prSet presAssocID="{582EB41E-2DFA-44B7-BC0F-82B27C189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C7934E-C1D8-4396-BB92-98FBEC52FEFE}" type="pres">
      <dgm:prSet presAssocID="{478D3A12-57A2-4EFC-A4F1-2EDE2E668242}" presName="Parent" presStyleLbl="node0" presStyleIdx="0" presStyleCnt="1">
        <dgm:presLayoutVars>
          <dgm:chMax val="6"/>
          <dgm:chPref val="6"/>
        </dgm:presLayoutVars>
      </dgm:prSet>
      <dgm:spPr/>
    </dgm:pt>
    <dgm:pt modelId="{813BFF30-B4FB-4669-A2AC-79DDE80868C1}" type="pres">
      <dgm:prSet presAssocID="{F84297EE-DE5F-409A-8182-8CD41F6D5FBA}" presName="Accent1" presStyleCnt="0"/>
      <dgm:spPr/>
    </dgm:pt>
    <dgm:pt modelId="{63DC6A29-19C8-4BCE-A426-954071D71220}" type="pres">
      <dgm:prSet presAssocID="{F84297EE-DE5F-409A-8182-8CD41F6D5FBA}" presName="Accent" presStyleLbl="bgShp" presStyleIdx="0" presStyleCnt="6"/>
      <dgm:spPr/>
    </dgm:pt>
    <dgm:pt modelId="{17B73350-2116-4A0D-8570-A02B191CA7E2}" type="pres">
      <dgm:prSet presAssocID="{F84297EE-DE5F-409A-8182-8CD41F6D5FB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40A15E-4CBF-44DB-A4BB-1DB784B09676}" type="pres">
      <dgm:prSet presAssocID="{067E5B95-4582-4B7E-BF41-D02012346F6F}" presName="Accent2" presStyleCnt="0"/>
      <dgm:spPr/>
    </dgm:pt>
    <dgm:pt modelId="{1ACEB89E-012F-4644-BAFB-0F7F0D93CE43}" type="pres">
      <dgm:prSet presAssocID="{067E5B95-4582-4B7E-BF41-D02012346F6F}" presName="Accent" presStyleLbl="bgShp" presStyleIdx="1" presStyleCnt="6"/>
      <dgm:spPr/>
    </dgm:pt>
    <dgm:pt modelId="{9988E58B-E9F0-4D03-A650-3384DDFEED30}" type="pres">
      <dgm:prSet presAssocID="{067E5B95-4582-4B7E-BF41-D02012346F6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F012B6-A3DC-49DD-A8C4-AA1077A14B9B}" type="pres">
      <dgm:prSet presAssocID="{351C3E20-5BA3-4544-A2AA-89780FFAC3A8}" presName="Accent3" presStyleCnt="0"/>
      <dgm:spPr/>
    </dgm:pt>
    <dgm:pt modelId="{EB971FB7-0CA2-467A-8FB5-4096683B018D}" type="pres">
      <dgm:prSet presAssocID="{351C3E20-5BA3-4544-A2AA-89780FFAC3A8}" presName="Accent" presStyleLbl="bgShp" presStyleIdx="2" presStyleCnt="6"/>
      <dgm:spPr/>
    </dgm:pt>
    <dgm:pt modelId="{695AA21E-E2E3-44A3-89FC-3F25B632B753}" type="pres">
      <dgm:prSet presAssocID="{351C3E20-5BA3-4544-A2AA-89780FFAC3A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2C6A549-D1FC-47DC-81E1-87D0BF9D62B6}" type="pres">
      <dgm:prSet presAssocID="{2F4A4CB7-844F-4053-915F-7380A02E637B}" presName="Accent4" presStyleCnt="0"/>
      <dgm:spPr/>
    </dgm:pt>
    <dgm:pt modelId="{F95B6B84-0477-43EC-B23B-C95F5A25BA56}" type="pres">
      <dgm:prSet presAssocID="{2F4A4CB7-844F-4053-915F-7380A02E637B}" presName="Accent" presStyleLbl="bgShp" presStyleIdx="3" presStyleCnt="6"/>
      <dgm:spPr/>
    </dgm:pt>
    <dgm:pt modelId="{FAFAA017-4408-4A27-A3F2-79E4A3CE530D}" type="pres">
      <dgm:prSet presAssocID="{2F4A4CB7-844F-4053-915F-7380A02E637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7F99AA6-59C7-4E99-A59F-9D645A323F14}" type="pres">
      <dgm:prSet presAssocID="{5A9A5642-79C0-4CBB-A1AB-B5CB3D4A16DA}" presName="Accent5" presStyleCnt="0"/>
      <dgm:spPr/>
    </dgm:pt>
    <dgm:pt modelId="{44485081-1EA7-4174-9C04-A14C7FC12CB8}" type="pres">
      <dgm:prSet presAssocID="{5A9A5642-79C0-4CBB-A1AB-B5CB3D4A16DA}" presName="Accent" presStyleLbl="bgShp" presStyleIdx="4" presStyleCnt="6"/>
      <dgm:spPr/>
    </dgm:pt>
    <dgm:pt modelId="{94E9C47D-609C-487D-8379-678A757D8FC6}" type="pres">
      <dgm:prSet presAssocID="{5A9A5642-79C0-4CBB-A1AB-B5CB3D4A16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A03B9BF-C3D8-464A-83CF-880E3BE93246}" type="pres">
      <dgm:prSet presAssocID="{EC263E0D-EC5B-49AE-A7E6-7692DD320740}" presName="Accent6" presStyleCnt="0"/>
      <dgm:spPr/>
    </dgm:pt>
    <dgm:pt modelId="{08776498-D049-4D06-9F35-BEADB1545383}" type="pres">
      <dgm:prSet presAssocID="{EC263E0D-EC5B-49AE-A7E6-7692DD320740}" presName="Accent" presStyleLbl="bgShp" presStyleIdx="5" presStyleCnt="6"/>
      <dgm:spPr/>
    </dgm:pt>
    <dgm:pt modelId="{9BA76F00-AB0A-4140-BDAE-C90014B1E5A6}" type="pres">
      <dgm:prSet presAssocID="{EC263E0D-EC5B-49AE-A7E6-7692DD32074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09ED112-E95E-4A7D-9A63-AEC9DD4A100F}" type="presOf" srcId="{EC263E0D-EC5B-49AE-A7E6-7692DD320740}" destId="{9BA76F00-AB0A-4140-BDAE-C90014B1E5A6}" srcOrd="0" destOrd="0" presId="urn:microsoft.com/office/officeart/2011/layout/HexagonRadial"/>
    <dgm:cxn modelId="{C6369636-1FBF-4A92-B852-45A57B9FAC32}" type="presOf" srcId="{067E5B95-4582-4B7E-BF41-D02012346F6F}" destId="{9988E58B-E9F0-4D03-A650-3384DDFEED30}" srcOrd="0" destOrd="0" presId="urn:microsoft.com/office/officeart/2011/layout/HexagonRadial"/>
    <dgm:cxn modelId="{C6B3264C-DC02-4183-B73A-8796B7712E0A}" srcId="{478D3A12-57A2-4EFC-A4F1-2EDE2E668242}" destId="{2F4A4CB7-844F-4053-915F-7380A02E637B}" srcOrd="3" destOrd="0" parTransId="{CC0D0A14-A05E-4828-8023-A606ABD54D0A}" sibTransId="{E1A99741-D61B-4150-96F2-E1D5569EA3C3}"/>
    <dgm:cxn modelId="{1381267C-4DF9-4A60-9E3E-79EDE9BC714A}" type="presOf" srcId="{2F4A4CB7-844F-4053-915F-7380A02E637B}" destId="{FAFAA017-4408-4A27-A3F2-79E4A3CE530D}" srcOrd="0" destOrd="0" presId="urn:microsoft.com/office/officeart/2011/layout/HexagonRadial"/>
    <dgm:cxn modelId="{F0746F7C-D0FB-4DCE-8A2A-5F1EDA67E763}" srcId="{478D3A12-57A2-4EFC-A4F1-2EDE2E668242}" destId="{351C3E20-5BA3-4544-A2AA-89780FFAC3A8}" srcOrd="2" destOrd="0" parTransId="{5D52BC54-61A3-4301-BA04-203C579C8D17}" sibTransId="{36BC80AA-8CE4-4CC3-B749-E8646B85F828}"/>
    <dgm:cxn modelId="{A7911384-97AC-422F-89E8-256DC08C9999}" type="presOf" srcId="{478D3A12-57A2-4EFC-A4F1-2EDE2E668242}" destId="{6DC7934E-C1D8-4396-BB92-98FBEC52FEFE}" srcOrd="0" destOrd="0" presId="urn:microsoft.com/office/officeart/2011/layout/HexagonRadial"/>
    <dgm:cxn modelId="{B8EBD792-3A6F-44A5-A42E-DA3EB02ED1BE}" type="presOf" srcId="{5A9A5642-79C0-4CBB-A1AB-B5CB3D4A16DA}" destId="{94E9C47D-609C-487D-8379-678A757D8FC6}" srcOrd="0" destOrd="0" presId="urn:microsoft.com/office/officeart/2011/layout/HexagonRadial"/>
    <dgm:cxn modelId="{18405B94-5217-4601-A913-CF8A433EFBFF}" type="presOf" srcId="{F84297EE-DE5F-409A-8182-8CD41F6D5FBA}" destId="{17B73350-2116-4A0D-8570-A02B191CA7E2}" srcOrd="0" destOrd="0" presId="urn:microsoft.com/office/officeart/2011/layout/HexagonRadial"/>
    <dgm:cxn modelId="{5D7BA494-4B57-4EDF-B3CE-2AF288AD5107}" srcId="{478D3A12-57A2-4EFC-A4F1-2EDE2E668242}" destId="{F84297EE-DE5F-409A-8182-8CD41F6D5FBA}" srcOrd="0" destOrd="0" parTransId="{01231F38-A1CE-45EA-AAC2-0BBC10EEAE33}" sibTransId="{8E561B88-E651-4E55-8E2F-0C819FF9C13C}"/>
    <dgm:cxn modelId="{372C3F9E-8F4A-4153-84F8-05870A8308CD}" type="presOf" srcId="{351C3E20-5BA3-4544-A2AA-89780FFAC3A8}" destId="{695AA21E-E2E3-44A3-89FC-3F25B632B753}" srcOrd="0" destOrd="0" presId="urn:microsoft.com/office/officeart/2011/layout/HexagonRadial"/>
    <dgm:cxn modelId="{0A8215AE-4059-4EC3-BD24-01069F3BB5EC}" type="presOf" srcId="{582EB41E-2DFA-44B7-BC0F-82B27C189145}" destId="{59911467-60D2-49BE-914B-2ADC8F252450}" srcOrd="0" destOrd="0" presId="urn:microsoft.com/office/officeart/2011/layout/HexagonRadial"/>
    <dgm:cxn modelId="{08302AB9-EC72-43DB-B877-08268A7273DC}" srcId="{582EB41E-2DFA-44B7-BC0F-82B27C189145}" destId="{478D3A12-57A2-4EFC-A4F1-2EDE2E668242}" srcOrd="0" destOrd="0" parTransId="{6164F59B-4620-462E-AC50-FC95A21776CB}" sibTransId="{172879D9-8E68-4047-B202-B1FAE0527174}"/>
    <dgm:cxn modelId="{6F7567CE-E825-4294-B215-A07B7F98E89F}" srcId="{478D3A12-57A2-4EFC-A4F1-2EDE2E668242}" destId="{5A9A5642-79C0-4CBB-A1AB-B5CB3D4A16DA}" srcOrd="4" destOrd="0" parTransId="{BB848ACD-8EB7-48B6-8CFB-4B00106E98ED}" sibTransId="{096BD710-9FCA-4A91-A393-2475EC046637}"/>
    <dgm:cxn modelId="{D93E9EE9-498C-421A-A703-991EAE1A4B9F}" srcId="{478D3A12-57A2-4EFC-A4F1-2EDE2E668242}" destId="{EC263E0D-EC5B-49AE-A7E6-7692DD320740}" srcOrd="5" destOrd="0" parTransId="{0B9F4158-4B29-449F-A70C-135578291824}" sibTransId="{27A22216-B9C0-46AB-9A16-28550812C340}"/>
    <dgm:cxn modelId="{E4CD98F8-7618-4DB8-B616-A1FE0EB66444}" srcId="{478D3A12-57A2-4EFC-A4F1-2EDE2E668242}" destId="{067E5B95-4582-4B7E-BF41-D02012346F6F}" srcOrd="1" destOrd="0" parTransId="{70699CC2-9F7C-43B0-8AB5-8AE791F97CFE}" sibTransId="{74EC192C-F320-405D-B937-8006AF95D429}"/>
    <dgm:cxn modelId="{C27E7C2E-C0AE-40E5-BB9B-B0A4EF9F0A6D}" type="presParOf" srcId="{59911467-60D2-49BE-914B-2ADC8F252450}" destId="{6DC7934E-C1D8-4396-BB92-98FBEC52FEFE}" srcOrd="0" destOrd="0" presId="urn:microsoft.com/office/officeart/2011/layout/HexagonRadial"/>
    <dgm:cxn modelId="{F92237B8-46AB-4F85-B98B-4CE467402713}" type="presParOf" srcId="{59911467-60D2-49BE-914B-2ADC8F252450}" destId="{813BFF30-B4FB-4669-A2AC-79DDE80868C1}" srcOrd="1" destOrd="0" presId="urn:microsoft.com/office/officeart/2011/layout/HexagonRadial"/>
    <dgm:cxn modelId="{503D49B5-CA90-41F9-A7D1-74B6B443F946}" type="presParOf" srcId="{813BFF30-B4FB-4669-A2AC-79DDE80868C1}" destId="{63DC6A29-19C8-4BCE-A426-954071D71220}" srcOrd="0" destOrd="0" presId="urn:microsoft.com/office/officeart/2011/layout/HexagonRadial"/>
    <dgm:cxn modelId="{BC73A0E5-02CB-4CDB-AFC0-61200E9E3ABB}" type="presParOf" srcId="{59911467-60D2-49BE-914B-2ADC8F252450}" destId="{17B73350-2116-4A0D-8570-A02B191CA7E2}" srcOrd="2" destOrd="0" presId="urn:microsoft.com/office/officeart/2011/layout/HexagonRadial"/>
    <dgm:cxn modelId="{D7581DFA-772B-45C1-9BC5-2489B9745E86}" type="presParOf" srcId="{59911467-60D2-49BE-914B-2ADC8F252450}" destId="{0E40A15E-4CBF-44DB-A4BB-1DB784B09676}" srcOrd="3" destOrd="0" presId="urn:microsoft.com/office/officeart/2011/layout/HexagonRadial"/>
    <dgm:cxn modelId="{22E8EBCE-380B-4F98-976D-6CD89AD2ABCA}" type="presParOf" srcId="{0E40A15E-4CBF-44DB-A4BB-1DB784B09676}" destId="{1ACEB89E-012F-4644-BAFB-0F7F0D93CE43}" srcOrd="0" destOrd="0" presId="urn:microsoft.com/office/officeart/2011/layout/HexagonRadial"/>
    <dgm:cxn modelId="{F5F75C23-C96D-4CBE-A360-6CBE2FB337E3}" type="presParOf" srcId="{59911467-60D2-49BE-914B-2ADC8F252450}" destId="{9988E58B-E9F0-4D03-A650-3384DDFEED30}" srcOrd="4" destOrd="0" presId="urn:microsoft.com/office/officeart/2011/layout/HexagonRadial"/>
    <dgm:cxn modelId="{672034A9-56B6-4599-9AA6-75F07F688118}" type="presParOf" srcId="{59911467-60D2-49BE-914B-2ADC8F252450}" destId="{7CF012B6-A3DC-49DD-A8C4-AA1077A14B9B}" srcOrd="5" destOrd="0" presId="urn:microsoft.com/office/officeart/2011/layout/HexagonRadial"/>
    <dgm:cxn modelId="{F229CC6D-4090-48FE-B57E-D187B7959F3E}" type="presParOf" srcId="{7CF012B6-A3DC-49DD-A8C4-AA1077A14B9B}" destId="{EB971FB7-0CA2-467A-8FB5-4096683B018D}" srcOrd="0" destOrd="0" presId="urn:microsoft.com/office/officeart/2011/layout/HexagonRadial"/>
    <dgm:cxn modelId="{C6B671D8-FB74-4379-ADD3-81F9AE103F69}" type="presParOf" srcId="{59911467-60D2-49BE-914B-2ADC8F252450}" destId="{695AA21E-E2E3-44A3-89FC-3F25B632B753}" srcOrd="6" destOrd="0" presId="urn:microsoft.com/office/officeart/2011/layout/HexagonRadial"/>
    <dgm:cxn modelId="{6B503EB0-7F47-4BDF-A1F4-6FACD438C75D}" type="presParOf" srcId="{59911467-60D2-49BE-914B-2ADC8F252450}" destId="{92C6A549-D1FC-47DC-81E1-87D0BF9D62B6}" srcOrd="7" destOrd="0" presId="urn:microsoft.com/office/officeart/2011/layout/HexagonRadial"/>
    <dgm:cxn modelId="{86F20461-EBA3-452E-90C1-A9A3E78F6E94}" type="presParOf" srcId="{92C6A549-D1FC-47DC-81E1-87D0BF9D62B6}" destId="{F95B6B84-0477-43EC-B23B-C95F5A25BA56}" srcOrd="0" destOrd="0" presId="urn:microsoft.com/office/officeart/2011/layout/HexagonRadial"/>
    <dgm:cxn modelId="{21455402-300A-468F-B081-9DD0369423FC}" type="presParOf" srcId="{59911467-60D2-49BE-914B-2ADC8F252450}" destId="{FAFAA017-4408-4A27-A3F2-79E4A3CE530D}" srcOrd="8" destOrd="0" presId="urn:microsoft.com/office/officeart/2011/layout/HexagonRadial"/>
    <dgm:cxn modelId="{0619EBCB-BA55-4E27-9470-7195573447F0}" type="presParOf" srcId="{59911467-60D2-49BE-914B-2ADC8F252450}" destId="{B7F99AA6-59C7-4E99-A59F-9D645A323F14}" srcOrd="9" destOrd="0" presId="urn:microsoft.com/office/officeart/2011/layout/HexagonRadial"/>
    <dgm:cxn modelId="{97160A92-BA0D-4717-95AE-A8282BBB7A6D}" type="presParOf" srcId="{B7F99AA6-59C7-4E99-A59F-9D645A323F14}" destId="{44485081-1EA7-4174-9C04-A14C7FC12CB8}" srcOrd="0" destOrd="0" presId="urn:microsoft.com/office/officeart/2011/layout/HexagonRadial"/>
    <dgm:cxn modelId="{3299AED3-1AFC-4BD8-97C9-16F3FB0733B3}" type="presParOf" srcId="{59911467-60D2-49BE-914B-2ADC8F252450}" destId="{94E9C47D-609C-487D-8379-678A757D8FC6}" srcOrd="10" destOrd="0" presId="urn:microsoft.com/office/officeart/2011/layout/HexagonRadial"/>
    <dgm:cxn modelId="{B8C141BA-F8B9-4255-BA23-FCF9B5FBB448}" type="presParOf" srcId="{59911467-60D2-49BE-914B-2ADC8F252450}" destId="{7A03B9BF-C3D8-464A-83CF-880E3BE93246}" srcOrd="11" destOrd="0" presId="urn:microsoft.com/office/officeart/2011/layout/HexagonRadial"/>
    <dgm:cxn modelId="{FF816CBA-FBBC-45C1-88F4-A40C55CF6C0F}" type="presParOf" srcId="{7A03B9BF-C3D8-464A-83CF-880E3BE93246}" destId="{08776498-D049-4D06-9F35-BEADB1545383}" srcOrd="0" destOrd="0" presId="urn:microsoft.com/office/officeart/2011/layout/HexagonRadial"/>
    <dgm:cxn modelId="{8E02F2D1-40B3-4326-A0E6-5A000B773031}" type="presParOf" srcId="{59911467-60D2-49BE-914B-2ADC8F252450}" destId="{9BA76F00-AB0A-4140-BDAE-C90014B1E5A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7934E-C1D8-4396-BB92-98FBEC52FEFE}">
      <dsp:nvSpPr>
        <dsp:cNvPr id="0" name=""/>
        <dsp:cNvSpPr/>
      </dsp:nvSpPr>
      <dsp:spPr>
        <a:xfrm>
          <a:off x="3750105" y="2072136"/>
          <a:ext cx="2633775" cy="227832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Everything is different!</a:t>
          </a:r>
        </a:p>
      </dsp:txBody>
      <dsp:txXfrm>
        <a:off x="4186558" y="2449686"/>
        <a:ext cx="1760869" cy="1523222"/>
      </dsp:txXfrm>
    </dsp:sp>
    <dsp:sp modelId="{1ACEB89E-012F-4644-BAFB-0F7F0D93CE43}">
      <dsp:nvSpPr>
        <dsp:cNvPr id="0" name=""/>
        <dsp:cNvSpPr/>
      </dsp:nvSpPr>
      <dsp:spPr>
        <a:xfrm>
          <a:off x="5399355" y="982113"/>
          <a:ext cx="993715" cy="856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73350-2116-4A0D-8570-A02B191CA7E2}">
      <dsp:nvSpPr>
        <dsp:cNvPr id="0" name=""/>
        <dsp:cNvSpPr/>
      </dsp:nvSpPr>
      <dsp:spPr>
        <a:xfrm>
          <a:off x="3992714" y="0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Jet lag</a:t>
          </a:r>
        </a:p>
      </dsp:txBody>
      <dsp:txXfrm>
        <a:off x="4350400" y="309441"/>
        <a:ext cx="1442988" cy="1248353"/>
      </dsp:txXfrm>
    </dsp:sp>
    <dsp:sp modelId="{EB971FB7-0CA2-467A-8FB5-4096683B018D}">
      <dsp:nvSpPr>
        <dsp:cNvPr id="0" name=""/>
        <dsp:cNvSpPr/>
      </dsp:nvSpPr>
      <dsp:spPr>
        <a:xfrm>
          <a:off x="6559098" y="2582783"/>
          <a:ext cx="993715" cy="856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8E58B-E9F0-4D03-A650-3384DDFEED30}">
      <dsp:nvSpPr>
        <dsp:cNvPr id="0" name=""/>
        <dsp:cNvSpPr/>
      </dsp:nvSpPr>
      <dsp:spPr>
        <a:xfrm>
          <a:off x="5972181" y="1148474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 concerns</a:t>
          </a:r>
        </a:p>
      </dsp:txBody>
      <dsp:txXfrm>
        <a:off x="6329867" y="1457915"/>
        <a:ext cx="1442988" cy="1248353"/>
      </dsp:txXfrm>
    </dsp:sp>
    <dsp:sp modelId="{F95B6B84-0477-43EC-B23B-C95F5A25BA56}">
      <dsp:nvSpPr>
        <dsp:cNvPr id="0" name=""/>
        <dsp:cNvSpPr/>
      </dsp:nvSpPr>
      <dsp:spPr>
        <a:xfrm>
          <a:off x="5753466" y="4389640"/>
          <a:ext cx="993715" cy="856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AA21E-E2E3-44A3-89FC-3F25B632B753}">
      <dsp:nvSpPr>
        <dsp:cNvPr id="0" name=""/>
        <dsp:cNvSpPr/>
      </dsp:nvSpPr>
      <dsp:spPr>
        <a:xfrm>
          <a:off x="5972181" y="3406243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Unfamiliar culture</a:t>
          </a:r>
        </a:p>
      </dsp:txBody>
      <dsp:txXfrm>
        <a:off x="6329867" y="3715684"/>
        <a:ext cx="1442988" cy="1248353"/>
      </dsp:txXfrm>
    </dsp:sp>
    <dsp:sp modelId="{44485081-1EA7-4174-9C04-A14C7FC12CB8}">
      <dsp:nvSpPr>
        <dsp:cNvPr id="0" name=""/>
        <dsp:cNvSpPr/>
      </dsp:nvSpPr>
      <dsp:spPr>
        <a:xfrm>
          <a:off x="3755007" y="4577199"/>
          <a:ext cx="993715" cy="856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AA017-4408-4A27-A3F2-79E4A3CE530D}">
      <dsp:nvSpPr>
        <dsp:cNvPr id="0" name=""/>
        <dsp:cNvSpPr/>
      </dsp:nvSpPr>
      <dsp:spPr>
        <a:xfrm>
          <a:off x="3992714" y="4556002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Language</a:t>
          </a:r>
        </a:p>
      </dsp:txBody>
      <dsp:txXfrm>
        <a:off x="4350400" y="4865443"/>
        <a:ext cx="1442988" cy="1248353"/>
      </dsp:txXfrm>
    </dsp:sp>
    <dsp:sp modelId="{08776498-D049-4D06-9F35-BEADB1545383}">
      <dsp:nvSpPr>
        <dsp:cNvPr id="0" name=""/>
        <dsp:cNvSpPr/>
      </dsp:nvSpPr>
      <dsp:spPr>
        <a:xfrm>
          <a:off x="2576271" y="2977170"/>
          <a:ext cx="993715" cy="856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9C47D-609C-487D-8379-678A757D8FC6}">
      <dsp:nvSpPr>
        <dsp:cNvPr id="0" name=""/>
        <dsp:cNvSpPr/>
      </dsp:nvSpPr>
      <dsp:spPr>
        <a:xfrm>
          <a:off x="2004057" y="3407527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Lack of familiar people</a:t>
          </a:r>
        </a:p>
      </dsp:txBody>
      <dsp:txXfrm>
        <a:off x="2361743" y="3716968"/>
        <a:ext cx="1442988" cy="1248353"/>
      </dsp:txXfrm>
    </dsp:sp>
    <dsp:sp modelId="{9BA76F00-AB0A-4140-BDAE-C90014B1E5A6}">
      <dsp:nvSpPr>
        <dsp:cNvPr id="0" name=""/>
        <dsp:cNvSpPr/>
      </dsp:nvSpPr>
      <dsp:spPr>
        <a:xfrm>
          <a:off x="2004057" y="1145905"/>
          <a:ext cx="2158360" cy="186723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Food</a:t>
          </a:r>
        </a:p>
      </dsp:txBody>
      <dsp:txXfrm>
        <a:off x="2361743" y="1455346"/>
        <a:ext cx="1442988" cy="124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A0E7-EC78-944D-8CE7-5EAB7DB5EE50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B5E8-CFA6-9049-B84D-74A02358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Rachana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Rachana </a:t>
            </a:r>
            <a:endParaRPr lang="en-US" dirty="0"/>
          </a:p>
          <a:p>
            <a:r>
              <a:rPr lang="en-US" dirty="0"/>
              <a:t>Anyone have anything they can share?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When I get stressed, I mentioned I get the rash, and also, my eyelid twitches.  Its not cool.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1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Rachana</a:t>
            </a:r>
            <a:endParaRPr lang="en-US" dirty="0"/>
          </a:p>
          <a:p>
            <a:r>
              <a:rPr lang="en-US" dirty="0"/>
              <a:t>Here how we look at stress from a good stress/bad stress perspective.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r>
              <a:rPr lang="en-US" dirty="0"/>
              <a:t>Stress can motivate us to plan what we will bring with us, to research what we might need to know or want to know about the place we are going. 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We’ve all experienced the stress of an approaching deadline helping us focus. 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>
                <a:cs typeface="+mn-lt"/>
              </a:rPr>
            </a:br>
            <a:r>
              <a:rPr lang="en-US" dirty="0"/>
              <a:t>Getting into the yellow zone is like when you start your paper at 11pm the night before its due. 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The red zone might be when you are frantically start your 7 page essay the hour before its due. 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Stress while travelling works the same.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Calibri"/>
                <a:cs typeface="Calibri"/>
              </a:rPr>
              <a:t>Rachana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Alyssa / Ryan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Alyssa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Alyssa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Alyssa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6B5E8-CFA6-9049-B84D-74A02358FF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JQTyrKk8uc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079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4646" y="1349956"/>
            <a:ext cx="3797165" cy="3260326"/>
          </a:xfrm>
          <a:custGeom>
            <a:avLst/>
            <a:gdLst/>
            <a:ahLst/>
            <a:cxnLst/>
            <a:rect l="l" t="t" r="r" b="b"/>
            <a:pathLst>
              <a:path w="3797165" h="3260326">
                <a:moveTo>
                  <a:pt x="0" y="0"/>
                </a:moveTo>
                <a:lnTo>
                  <a:pt x="3797164" y="0"/>
                </a:lnTo>
                <a:lnTo>
                  <a:pt x="3797164" y="3260325"/>
                </a:lnTo>
                <a:lnTo>
                  <a:pt x="0" y="3260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7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35049" y="5676900"/>
            <a:ext cx="4824840" cy="4114800"/>
            <a:chOff x="0" y="0"/>
            <a:chExt cx="1013833" cy="8646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5"/>
              <a:stretch>
                <a:fillRect l="-6855" r="-68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9650" y="2587712"/>
            <a:ext cx="10785939" cy="231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90"/>
              </a:lnSpc>
            </a:pPr>
            <a:r>
              <a:rPr lang="en-US" sz="15330" dirty="0">
                <a:solidFill>
                  <a:srgbClr val="FEE11A"/>
                </a:solidFill>
                <a:latin typeface="Source Sans Pro" panose="020B0503030403020204" pitchFamily="34" charset="0"/>
              </a:rPr>
              <a:t>ABROAD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649" y="1309795"/>
            <a:ext cx="1308734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dirty="0">
                <a:solidFill>
                  <a:srgbClr val="FFFFFF"/>
                </a:solidFill>
                <a:latin typeface="Source Sans Pro" panose="020B0503030403020204" pitchFamily="34" charset="0"/>
              </a:rPr>
              <a:t>SELF–CARE STRAGEGIES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737929" y="5676900"/>
            <a:ext cx="4824840" cy="4114800"/>
            <a:chOff x="0" y="0"/>
            <a:chExt cx="1013833" cy="864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6"/>
              <a:stretch>
                <a:fillRect l="-6855" r="-68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39069" y="5676900"/>
            <a:ext cx="4824840" cy="4114800"/>
            <a:chOff x="0" y="0"/>
            <a:chExt cx="1013833" cy="8646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7"/>
              <a:stretch>
                <a:fillRect t="-52729" b="-36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6313718" y="5676900"/>
            <a:ext cx="0" cy="4114800"/>
          </a:xfrm>
          <a:prstGeom prst="line">
            <a:avLst/>
          </a:prstGeom>
          <a:ln w="3810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2012738" y="5676900"/>
            <a:ext cx="0" cy="4114800"/>
          </a:xfrm>
          <a:prstGeom prst="line">
            <a:avLst/>
          </a:prstGeom>
          <a:ln w="3810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2F2A2FB-A92D-09EE-C77F-1249EC86CA9D}"/>
              </a:ext>
            </a:extLst>
          </p:cNvPr>
          <p:cNvSpPr txBox="1"/>
          <p:nvPr/>
        </p:nvSpPr>
        <p:spPr>
          <a:xfrm>
            <a:off x="762000" y="4761449"/>
            <a:ext cx="17221196" cy="587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3200" dirty="0">
                <a:solidFill>
                  <a:schemeClr val="bg1"/>
                </a:solidFill>
                <a:latin typeface="Source Sans Pro"/>
              </a:rPr>
              <a:t>University Health Services // Duck Nest Wellness Center // GEO Study Abroad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3915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4497" y="89406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5400" y="4431767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HOW DO WE REDUCE STRESS?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8342A-C450-65AB-0D77-DF4B5690870C}"/>
              </a:ext>
            </a:extLst>
          </p:cNvPr>
          <p:cNvSpPr txBox="1"/>
          <p:nvPr/>
        </p:nvSpPr>
        <p:spPr>
          <a:xfrm>
            <a:off x="3886200" y="5855233"/>
            <a:ext cx="10134600" cy="70692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82861" lvl="1" algn="ctr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DIFFERENT TYPES OF COPING STRAGEGIES</a:t>
            </a:r>
          </a:p>
        </p:txBody>
      </p:sp>
    </p:spTree>
    <p:extLst>
      <p:ext uri="{BB962C8B-B14F-4D97-AF65-F5344CB8AC3E}">
        <p14:creationId xmlns:p14="http://schemas.microsoft.com/office/powerpoint/2010/main" val="266532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3915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4497" y="89406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355744" y="2857500"/>
            <a:ext cx="98298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8342A-C450-65AB-0D77-DF4B5690870C}"/>
              </a:ext>
            </a:extLst>
          </p:cNvPr>
          <p:cNvSpPr txBox="1"/>
          <p:nvPr/>
        </p:nvSpPr>
        <p:spPr>
          <a:xfrm>
            <a:off x="2479444" y="4537592"/>
            <a:ext cx="11582400" cy="13481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How do you know when you are too stressed? 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What are signs and symptoms you experience?</a:t>
            </a:r>
          </a:p>
        </p:txBody>
      </p:sp>
    </p:spTree>
    <p:extLst>
      <p:ext uri="{BB962C8B-B14F-4D97-AF65-F5344CB8AC3E}">
        <p14:creationId xmlns:p14="http://schemas.microsoft.com/office/powerpoint/2010/main" val="88405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3915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4497" y="89406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2019300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WHAT IS STRESS?</a:t>
            </a:r>
          </a:p>
        </p:txBody>
      </p:sp>
      <p:pic>
        <p:nvPicPr>
          <p:cNvPr id="4" name="Online Media 3" title="Eustress vs. Distress">
            <a:hlinkClick r:id="" action="ppaction://media"/>
            <a:extLst>
              <a:ext uri="{FF2B5EF4-FFF2-40B4-BE49-F238E27FC236}">
                <a16:creationId xmlns:a16="http://schemas.microsoft.com/office/drawing/2014/main" id="{18F5CA6C-B41E-23D0-9D5D-5D6102221F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32591" y="3442767"/>
            <a:ext cx="9222818" cy="5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MINDSET SHIFT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60933" y="3358211"/>
            <a:ext cx="10099167" cy="51953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Conversation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Explore your neighborhood alone or with a peer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Go on a walk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Read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Try a new café or local shop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Call home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Take photos</a:t>
            </a:r>
          </a:p>
        </p:txBody>
      </p:sp>
      <p:pic>
        <p:nvPicPr>
          <p:cNvPr id="9" name="Picture 8" descr="A group of people standing on stairs in front of a stone building&#10;&#10;Description automatically generated">
            <a:extLst>
              <a:ext uri="{FF2B5EF4-FFF2-40B4-BE49-F238E27FC236}">
                <a16:creationId xmlns:a16="http://schemas.microsoft.com/office/drawing/2014/main" id="{8AE9EE9E-2EB2-EDCA-C3B1-A19BF9E11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12018993" y="2059453"/>
            <a:ext cx="5370482" cy="71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GROUNDING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001000" y="4000500"/>
            <a:ext cx="7496175" cy="45541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Breathing exercises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Yoga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Meditation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Exercise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5 senses mindfulness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Fidgets</a:t>
            </a:r>
          </a:p>
          <a:p>
            <a:pPr marL="382861" lvl="1">
              <a:lnSpc>
                <a:spcPts val="4965"/>
              </a:lnSpc>
            </a:pPr>
            <a:endParaRPr lang="en-US" sz="4000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178CF1F-5875-BB85-1929-8B1727FA32CB}"/>
              </a:ext>
            </a:extLst>
          </p:cNvPr>
          <p:cNvSpPr/>
          <p:nvPr/>
        </p:nvSpPr>
        <p:spPr>
          <a:xfrm>
            <a:off x="15087600" y="8258494"/>
            <a:ext cx="1815719" cy="1815719"/>
          </a:xfrm>
          <a:custGeom>
            <a:avLst/>
            <a:gdLst/>
            <a:ahLst/>
            <a:cxnLst/>
            <a:rect l="l" t="t" r="r" b="b"/>
            <a:pathLst>
              <a:path w="1815719" h="1815719">
                <a:moveTo>
                  <a:pt x="0" y="0"/>
                </a:moveTo>
                <a:lnTo>
                  <a:pt x="1815719" y="0"/>
                </a:lnTo>
                <a:lnTo>
                  <a:pt x="1815719" y="1815720"/>
                </a:lnTo>
                <a:lnTo>
                  <a:pt x="0" y="1815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large white balloon over a pond&#10;&#10;Description automatically generated">
            <a:extLst>
              <a:ext uri="{FF2B5EF4-FFF2-40B4-BE49-F238E27FC236}">
                <a16:creationId xmlns:a16="http://schemas.microsoft.com/office/drawing/2014/main" id="{0A9D6746-4516-780C-D7B3-5A27210E7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7793"/>
          <a:stretch/>
        </p:blipFill>
        <p:spPr>
          <a:xfrm>
            <a:off x="1038224" y="3065556"/>
            <a:ext cx="4524375" cy="57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EMOTIONAL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73633" y="3359737"/>
            <a:ext cx="15232722" cy="45541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Dance party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Cry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Laugh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Punch a pillow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Talk to a friend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Make art 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Journal</a:t>
            </a:r>
          </a:p>
        </p:txBody>
      </p:sp>
      <p:pic>
        <p:nvPicPr>
          <p:cNvPr id="5" name="Picture 4" descr="A collage of two people&#10;&#10;Description automatically generated">
            <a:extLst>
              <a:ext uri="{FF2B5EF4-FFF2-40B4-BE49-F238E27FC236}">
                <a16:creationId xmlns:a16="http://schemas.microsoft.com/office/drawing/2014/main" id="{A349A241-86BA-240D-E9FA-24EA384F2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986660"/>
            <a:ext cx="584205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6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COMMUNITY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73633" y="3358211"/>
            <a:ext cx="15232722" cy="26305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Fellow GEO/ </a:t>
            </a:r>
            <a:r>
              <a:rPr lang="en-US" sz="4000" dirty="0" err="1">
                <a:solidFill>
                  <a:schemeClr val="bg1"/>
                </a:solidFill>
                <a:latin typeface="Source Sans Pro"/>
              </a:rPr>
              <a:t>GlobalWorks</a:t>
            </a:r>
            <a:r>
              <a:rPr lang="en-US" sz="4000" dirty="0">
                <a:solidFill>
                  <a:schemeClr val="bg1"/>
                </a:solidFill>
                <a:latin typeface="Source Sans Pro"/>
              </a:rPr>
              <a:t> students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A local shop that caters to your interest (ex: craft store)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identities are important to you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Volunteering</a:t>
            </a:r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ED5446E8-DC7B-AA9A-FDD1-DC377C0721EB}"/>
              </a:ext>
            </a:extLst>
          </p:cNvPr>
          <p:cNvSpPr/>
          <p:nvPr/>
        </p:nvSpPr>
        <p:spPr>
          <a:xfrm>
            <a:off x="15109064" y="7993889"/>
            <a:ext cx="2293111" cy="2293111"/>
          </a:xfrm>
          <a:custGeom>
            <a:avLst/>
            <a:gdLst/>
            <a:ahLst/>
            <a:cxnLst/>
            <a:rect l="l" t="t" r="r" b="b"/>
            <a:pathLst>
              <a:path w="2293111" h="2293111">
                <a:moveTo>
                  <a:pt x="0" y="0"/>
                </a:moveTo>
                <a:lnTo>
                  <a:pt x="2293111" y="0"/>
                </a:lnTo>
                <a:lnTo>
                  <a:pt x="2293111" y="2293111"/>
                </a:lnTo>
                <a:lnTo>
                  <a:pt x="0" y="229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SELF-CARE RESOURCE APPS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73633" y="3359737"/>
            <a:ext cx="15232722" cy="45541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Source Sans Pro"/>
              </a:rPr>
              <a:t>WellTrack</a:t>
            </a:r>
            <a:endParaRPr lang="en-US" sz="4000" dirty="0">
              <a:solidFill>
                <a:schemeClr val="bg1"/>
              </a:solidFill>
              <a:latin typeface="Source Sans Pro"/>
            </a:endParaRP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TELUS Health Student Support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Finch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Headspace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Pause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White Noise Apps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Meditations on YouTube or Spotify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8CC4-44F1-CC5E-6046-128D98F96CB1}"/>
              </a:ext>
            </a:extLst>
          </p:cNvPr>
          <p:cNvSpPr txBox="1"/>
          <p:nvPr/>
        </p:nvSpPr>
        <p:spPr>
          <a:xfrm>
            <a:off x="17602200" y="9931400"/>
            <a:ext cx="184731" cy="369332"/>
          </a:xfrm>
          <a:prstGeom prst="rect">
            <a:avLst/>
          </a:prstGeom>
          <a:solidFill>
            <a:srgbClr val="0A7334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FA6AB978-E535-5064-31EB-7BCBEF21DF8C}"/>
              </a:ext>
            </a:extLst>
          </p:cNvPr>
          <p:cNvSpPr/>
          <p:nvPr/>
        </p:nvSpPr>
        <p:spPr>
          <a:xfrm>
            <a:off x="15472095" y="8286946"/>
            <a:ext cx="2314836" cy="2314836"/>
          </a:xfrm>
          <a:custGeom>
            <a:avLst/>
            <a:gdLst/>
            <a:ahLst/>
            <a:cxnLst/>
            <a:rect l="l" t="t" r="r" b="b"/>
            <a:pathLst>
              <a:path w="2314836" h="2314836">
                <a:moveTo>
                  <a:pt x="0" y="0"/>
                </a:moveTo>
                <a:lnTo>
                  <a:pt x="2314837" y="0"/>
                </a:lnTo>
                <a:lnTo>
                  <a:pt x="2314837" y="2314836"/>
                </a:lnTo>
                <a:lnTo>
                  <a:pt x="0" y="2314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group of people on a gondola&#10;&#10;Description automatically generated">
            <a:extLst>
              <a:ext uri="{FF2B5EF4-FFF2-40B4-BE49-F238E27FC236}">
                <a16:creationId xmlns:a16="http://schemas.microsoft.com/office/drawing/2014/main" id="{7772764C-1E99-B1D9-7B0D-D915C8E07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462517"/>
            <a:ext cx="6142745" cy="40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3776051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COMFORT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885826" y="5255537"/>
            <a:ext cx="16516349" cy="13481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82861" lvl="1" algn="ctr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GET A PIECE OF PAPER, YOUR COMPUTER, OR START A NOTE ON YOUR PHONE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E80156-3530-CCCB-7DC3-60C5CA5BCBFA}"/>
              </a:ext>
            </a:extLst>
          </p:cNvPr>
          <p:cNvSpPr txBox="1"/>
          <p:nvPr/>
        </p:nvSpPr>
        <p:spPr>
          <a:xfrm>
            <a:off x="17638295" y="7291137"/>
            <a:ext cx="184731" cy="369332"/>
          </a:xfrm>
          <a:prstGeom prst="rect">
            <a:avLst/>
          </a:prstGeom>
          <a:solidFill>
            <a:srgbClr val="0A7334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9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QUESTIONS TO ASK 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134278" y="3507635"/>
            <a:ext cx="8984322" cy="32717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helps me alleviate anxiety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helps me alleviate sadness?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clothes give me comfort?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color makes me feel calm, powerful, or confident?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446A6-0749-2BD4-D49B-079C50C1DE7D}"/>
              </a:ext>
            </a:extLst>
          </p:cNvPr>
          <p:cNvSpPr txBox="1"/>
          <p:nvPr/>
        </p:nvSpPr>
        <p:spPr>
          <a:xfrm>
            <a:off x="8946222" y="3507635"/>
            <a:ext cx="9144000" cy="455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Who can I talk to for a venting session? 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Who can I talk to for distraction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media brings me comfort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do I need to bring from home to ensure my physical and mental health are taken care of?</a:t>
            </a:r>
          </a:p>
        </p:txBody>
      </p:sp>
    </p:spTree>
    <p:extLst>
      <p:ext uri="{BB962C8B-B14F-4D97-AF65-F5344CB8AC3E}">
        <p14:creationId xmlns:p14="http://schemas.microsoft.com/office/powerpoint/2010/main" val="314387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127947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617106" y="8011164"/>
            <a:ext cx="4267155" cy="1116782"/>
          </a:xfrm>
          <a:custGeom>
            <a:avLst/>
            <a:gdLst/>
            <a:ahLst/>
            <a:cxnLst/>
            <a:rect l="l" t="t" r="r" b="b"/>
            <a:pathLst>
              <a:path w="4267155" h="1116782">
                <a:moveTo>
                  <a:pt x="0" y="0"/>
                </a:moveTo>
                <a:lnTo>
                  <a:pt x="4267155" y="0"/>
                </a:lnTo>
                <a:lnTo>
                  <a:pt x="4267155" y="1116783"/>
                </a:lnTo>
                <a:lnTo>
                  <a:pt x="0" y="1116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50683" y="986378"/>
            <a:ext cx="1508617" cy="1508617"/>
          </a:xfrm>
          <a:custGeom>
            <a:avLst/>
            <a:gdLst/>
            <a:ahLst/>
            <a:cxnLst/>
            <a:rect l="l" t="t" r="r" b="b"/>
            <a:pathLst>
              <a:path w="1508617" h="1508617">
                <a:moveTo>
                  <a:pt x="0" y="0"/>
                </a:moveTo>
                <a:lnTo>
                  <a:pt x="1508617" y="0"/>
                </a:lnTo>
                <a:lnTo>
                  <a:pt x="1508617" y="1508617"/>
                </a:lnTo>
                <a:lnTo>
                  <a:pt x="0" y="1508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09650" y="1038225"/>
            <a:ext cx="108775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dirty="0">
                <a:solidFill>
                  <a:srgbClr val="FFFFFF"/>
                </a:solidFill>
                <a:latin typeface="Source Sans Pro" panose="020B0503030403020204" pitchFamily="34" charset="0"/>
              </a:rPr>
              <a:t>CONGRATULATIONS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9650" y="4761449"/>
            <a:ext cx="16249650" cy="61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2861" lvl="1" algn="ctr">
              <a:lnSpc>
                <a:spcPts val="4965"/>
              </a:lnSpc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What are you feeling about your upcoming study abroad experience?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B0CB9E4-934F-6A79-F8CE-DF2D73D49C1E}"/>
              </a:ext>
            </a:extLst>
          </p:cNvPr>
          <p:cNvSpPr txBox="1"/>
          <p:nvPr/>
        </p:nvSpPr>
        <p:spPr>
          <a:xfrm>
            <a:off x="685800" y="2316232"/>
            <a:ext cx="12161639" cy="59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3546" dirty="0">
                <a:solidFill>
                  <a:srgbClr val="FEE11A"/>
                </a:solidFill>
                <a:latin typeface="Source Sans Pro"/>
              </a:rPr>
              <a:t>ON YOUR UPCOMING PROGRAM!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662D85E-EF9A-5297-1746-AEADEEEC2D35}"/>
              </a:ext>
            </a:extLst>
          </p:cNvPr>
          <p:cNvSpPr/>
          <p:nvPr/>
        </p:nvSpPr>
        <p:spPr>
          <a:xfrm>
            <a:off x="295789" y="6864422"/>
            <a:ext cx="2384353" cy="2384353"/>
          </a:xfrm>
          <a:custGeom>
            <a:avLst/>
            <a:gdLst/>
            <a:ahLst/>
            <a:cxnLst/>
            <a:rect l="l" t="t" r="r" b="b"/>
            <a:pathLst>
              <a:path w="2384353" h="2384353">
                <a:moveTo>
                  <a:pt x="0" y="0"/>
                </a:moveTo>
                <a:lnTo>
                  <a:pt x="2384353" y="0"/>
                </a:lnTo>
                <a:lnTo>
                  <a:pt x="2384353" y="2384353"/>
                </a:lnTo>
                <a:lnTo>
                  <a:pt x="0" y="2384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09650" y="2936133"/>
            <a:ext cx="12161639" cy="444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3546" dirty="0">
                <a:solidFill>
                  <a:srgbClr val="FEE11A"/>
                </a:solidFill>
                <a:latin typeface="Source Sans Pro"/>
              </a:rPr>
              <a:t>UO SAFE HOTLINE</a:t>
            </a:r>
          </a:p>
          <a:p>
            <a:pPr marL="1020961" lvl="2">
              <a:lnSpc>
                <a:spcPts val="4965"/>
              </a:lnSpc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541-346-SAFE (7233)</a:t>
            </a:r>
          </a:p>
          <a:p>
            <a:pPr marL="382861" lvl="1">
              <a:lnSpc>
                <a:spcPts val="4965"/>
              </a:lnSpc>
            </a:pPr>
            <a:r>
              <a:rPr lang="en-US" sz="3546" dirty="0">
                <a:solidFill>
                  <a:srgbClr val="FEE11A"/>
                </a:solidFill>
                <a:latin typeface="Source Sans Pro"/>
              </a:rPr>
              <a:t>COUNSELING SERVICES AFTER HOURS</a:t>
            </a:r>
          </a:p>
          <a:p>
            <a:pPr marL="1020961" lvl="2">
              <a:lnSpc>
                <a:spcPts val="4965"/>
              </a:lnSpc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541-346-3227</a:t>
            </a:r>
          </a:p>
          <a:p>
            <a:pPr marL="382861" lvl="1">
              <a:lnSpc>
                <a:spcPts val="4965"/>
              </a:lnSpc>
            </a:pPr>
            <a:r>
              <a:rPr lang="en-US" sz="3546" dirty="0">
                <a:solidFill>
                  <a:srgbClr val="FEE11A"/>
                </a:solidFill>
                <a:latin typeface="Source Sans Pro"/>
              </a:rPr>
              <a:t>CRISIS TEXT LINE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TEXT HOME TO 741-71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CAN USE ON WHATSAPP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8260605"/>
            <a:ext cx="3812128" cy="997695"/>
          </a:xfrm>
          <a:custGeom>
            <a:avLst/>
            <a:gdLst/>
            <a:ahLst/>
            <a:cxnLst/>
            <a:rect l="l" t="t" r="r" b="b"/>
            <a:pathLst>
              <a:path w="3812128" h="997695">
                <a:moveTo>
                  <a:pt x="0" y="0"/>
                </a:moveTo>
                <a:lnTo>
                  <a:pt x="3812128" y="0"/>
                </a:lnTo>
                <a:lnTo>
                  <a:pt x="3812128" y="997695"/>
                </a:lnTo>
                <a:lnTo>
                  <a:pt x="0" y="997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0" y="92202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75" t="-872232" b="-872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5400" y="1115666"/>
            <a:ext cx="14916150" cy="1381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8500" dirty="0">
                <a:solidFill>
                  <a:srgbClr val="FFFFFF"/>
                </a:solidFill>
                <a:latin typeface="Source Sans Pro" panose="020B0503030403020204" pitchFamily="34" charset="0"/>
              </a:rPr>
              <a:t>MENTAL HEALTH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47883-71B7-2218-B139-1ADCDAE2601B}"/>
              </a:ext>
            </a:extLst>
          </p:cNvPr>
          <p:cNvSpPr txBox="1"/>
          <p:nvPr/>
        </p:nvSpPr>
        <p:spPr>
          <a:xfrm>
            <a:off x="8915400" y="2896008"/>
            <a:ext cx="9144000" cy="325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3546" dirty="0">
                <a:solidFill>
                  <a:srgbClr val="FEE11A"/>
                </a:solidFill>
                <a:latin typeface="Source Sans Pro"/>
              </a:rPr>
              <a:t>TELLUS STUDENT SUPPORT APP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24/7 SUPPORT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WEEKLY THERAPY SESSIONS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PODCASTS</a:t>
            </a:r>
          </a:p>
          <a:p>
            <a:pPr marL="1592461" lvl="2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3546" dirty="0">
                <a:solidFill>
                  <a:srgbClr val="FFFFFF"/>
                </a:solidFill>
                <a:latin typeface="Source Sans Pro"/>
              </a:rPr>
              <a:t>WELLNESS ARTICLES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160535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16761" t="-1426750" b="-5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63275" y="4640313"/>
            <a:ext cx="3845288" cy="1006373"/>
          </a:xfrm>
          <a:custGeom>
            <a:avLst/>
            <a:gdLst/>
            <a:ahLst/>
            <a:cxnLst/>
            <a:rect l="l" t="t" r="r" b="b"/>
            <a:pathLst>
              <a:path w="3845288" h="1006373">
                <a:moveTo>
                  <a:pt x="0" y="0"/>
                </a:moveTo>
                <a:lnTo>
                  <a:pt x="3845288" y="0"/>
                </a:lnTo>
                <a:lnTo>
                  <a:pt x="3845288" y="1006374"/>
                </a:lnTo>
                <a:lnTo>
                  <a:pt x="0" y="1006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4572000" cy="45720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297012"/>
            <a:ext cx="18288000" cy="141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9369" dirty="0">
                <a:solidFill>
                  <a:srgbClr val="FFFFFF"/>
                </a:solidFill>
                <a:latin typeface="Source Sans Pro" panose="020B0503030403020204" pitchFamily="34" charset="0"/>
              </a:rPr>
              <a:t>THANK 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572000" y="0"/>
            <a:ext cx="4572000" cy="45720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24719" r="-247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0" y="0"/>
            <a:ext cx="4572000" cy="4572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16000" y="0"/>
            <a:ext cx="4572000" cy="4572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t="-25000" b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71600" y="1475825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dirty="0">
                <a:solidFill>
                  <a:srgbClr val="FFFFFF"/>
                </a:solidFill>
                <a:latin typeface="Source Sans Pro" panose="020B0503030403020204" pitchFamily="34" charset="0"/>
              </a:rPr>
              <a:t>WHAT MAKES YOU EXCITED?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3429040"/>
            <a:ext cx="11418460" cy="1881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What activities are you most looking  forward to?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EE11A"/>
              </a:solidFill>
              <a:latin typeface="Source Sans Pro"/>
            </a:endParaRP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What are you excited about learning?</a:t>
            </a: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BE66B679-26DE-2827-0251-911E53CBAD30}"/>
              </a:ext>
            </a:extLst>
          </p:cNvPr>
          <p:cNvGrpSpPr/>
          <p:nvPr/>
        </p:nvGrpSpPr>
        <p:grpSpPr>
          <a:xfrm>
            <a:off x="12453510" y="5092595"/>
            <a:ext cx="4824840" cy="4114800"/>
            <a:chOff x="0" y="0"/>
            <a:chExt cx="1013833" cy="864634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84416B7-93DF-5E10-C04A-C990E2DDBCED}"/>
                </a:ext>
              </a:extLst>
            </p:cNvPr>
            <p:cNvSpPr/>
            <p:nvPr/>
          </p:nvSpPr>
          <p:spPr>
            <a:xfrm>
              <a:off x="0" y="0"/>
              <a:ext cx="1013833" cy="864634"/>
            </a:xfrm>
            <a:custGeom>
              <a:avLst/>
              <a:gdLst/>
              <a:ahLst/>
              <a:cxnLst/>
              <a:rect l="l" t="t" r="r" b="b"/>
              <a:pathLst>
                <a:path w="1013833" h="864634">
                  <a:moveTo>
                    <a:pt x="0" y="0"/>
                  </a:moveTo>
                  <a:lnTo>
                    <a:pt x="1013833" y="0"/>
                  </a:lnTo>
                  <a:lnTo>
                    <a:pt x="1013833" y="864634"/>
                  </a:lnTo>
                  <a:lnTo>
                    <a:pt x="0" y="864634"/>
                  </a:lnTo>
                  <a:close/>
                </a:path>
              </a:pathLst>
            </a:custGeom>
            <a:blipFill>
              <a:blip r:embed="rId5"/>
              <a:stretch>
                <a:fillRect l="-6855" r="-68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213945"/>
            <a:ext cx="18288000" cy="1003480"/>
          </a:xfrm>
          <a:custGeom>
            <a:avLst/>
            <a:gdLst/>
            <a:ahLst/>
            <a:cxnLst/>
            <a:rect l="l" t="t" r="r" b="b"/>
            <a:pathLst>
              <a:path w="18288000" h="1003480">
                <a:moveTo>
                  <a:pt x="0" y="0"/>
                </a:moveTo>
                <a:lnTo>
                  <a:pt x="18288000" y="0"/>
                </a:lnTo>
                <a:lnTo>
                  <a:pt x="18288000" y="1003480"/>
                </a:lnTo>
                <a:lnTo>
                  <a:pt x="0" y="100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</a:blip>
            <a:stretch>
              <a:fillRect l="-16761" t="-1465121" b="-5399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554116" y="1162059"/>
            <a:ext cx="3991034" cy="1044517"/>
          </a:xfrm>
          <a:custGeom>
            <a:avLst/>
            <a:gdLst/>
            <a:ahLst/>
            <a:cxnLst/>
            <a:rect l="l" t="t" r="r" b="b"/>
            <a:pathLst>
              <a:path w="3991034" h="1044517">
                <a:moveTo>
                  <a:pt x="0" y="0"/>
                </a:moveTo>
                <a:lnTo>
                  <a:pt x="3991034" y="0"/>
                </a:lnTo>
                <a:lnTo>
                  <a:pt x="3991034" y="1044517"/>
                </a:lnTo>
                <a:lnTo>
                  <a:pt x="0" y="104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22068" y="920964"/>
            <a:ext cx="15171865" cy="286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46"/>
              </a:lnSpc>
            </a:pPr>
            <a:r>
              <a:rPr lang="en-US" sz="12500" dirty="0">
                <a:solidFill>
                  <a:srgbClr val="FEE11A"/>
                </a:solidFill>
                <a:latin typeface="Source Sans Pro" panose="020B0503030403020204" pitchFamily="34" charset="0"/>
              </a:rPr>
              <a:t>STRESSORS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9777" y="304249"/>
            <a:ext cx="14210314" cy="186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1"/>
              </a:lnSpc>
            </a:pPr>
            <a:r>
              <a:rPr lang="en-US" sz="10000" dirty="0">
                <a:solidFill>
                  <a:srgbClr val="FFFFFF"/>
                </a:solidFill>
                <a:latin typeface="Source Sans Pro" panose="020B0503030403020204" pitchFamily="34" charset="0"/>
              </a:rPr>
              <a:t>COMMON</a:t>
            </a: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13987F8-AF74-147E-6960-247A442CB35E}"/>
              </a:ext>
            </a:extLst>
          </p:cNvPr>
          <p:cNvSpPr/>
          <p:nvPr/>
        </p:nvSpPr>
        <p:spPr>
          <a:xfrm>
            <a:off x="6708378" y="69575"/>
            <a:ext cx="2293111" cy="2293111"/>
          </a:xfrm>
          <a:custGeom>
            <a:avLst/>
            <a:gdLst/>
            <a:ahLst/>
            <a:cxnLst/>
            <a:rect l="l" t="t" r="r" b="b"/>
            <a:pathLst>
              <a:path w="2293111" h="2293111">
                <a:moveTo>
                  <a:pt x="0" y="0"/>
                </a:moveTo>
                <a:lnTo>
                  <a:pt x="2293111" y="0"/>
                </a:lnTo>
                <a:lnTo>
                  <a:pt x="2293111" y="2293111"/>
                </a:lnTo>
                <a:lnTo>
                  <a:pt x="0" y="229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00C2318-449B-CCB6-CC85-8922AA4DA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677462"/>
              </p:ext>
            </p:extLst>
          </p:nvPr>
        </p:nvGraphicFramePr>
        <p:xfrm>
          <a:off x="7848600" y="2790707"/>
          <a:ext cx="10134600" cy="642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8" descr="A person holding hands in front of the sun&#10;&#10;Description automatically generated">
            <a:extLst>
              <a:ext uri="{FF2B5EF4-FFF2-40B4-BE49-F238E27FC236}">
                <a16:creationId xmlns:a16="http://schemas.microsoft.com/office/drawing/2014/main" id="{219BA77E-F77B-709F-E0C0-AEEAFD5899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16438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144000" y="1582162"/>
            <a:ext cx="8286750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PROBLEM SOLVING ABROAD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9607793" y="6667500"/>
            <a:ext cx="7359164" cy="70692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82861" lvl="1" algn="ctr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EXPECTATION VS. REALITY</a:t>
            </a:r>
          </a:p>
        </p:txBody>
      </p:sp>
      <p:pic>
        <p:nvPicPr>
          <p:cNvPr id="5" name="Picture 4" descr="Two men standing in front of a building&#10;&#10;Description automatically generated">
            <a:extLst>
              <a:ext uri="{FF2B5EF4-FFF2-40B4-BE49-F238E27FC236}">
                <a16:creationId xmlns:a16="http://schemas.microsoft.com/office/drawing/2014/main" id="{BD81206F-65E3-23EA-DB75-4A2B25254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"/>
          <a:stretch/>
        </p:blipFill>
        <p:spPr>
          <a:xfrm rot="5400000">
            <a:off x="96109" y="1718311"/>
            <a:ext cx="8377343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4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Culture Shift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159678" y="4421181"/>
            <a:ext cx="9829800" cy="32717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Different living conditions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Excessive heat/humidity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Different social norms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Strangeness fatigue 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Workplace norms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08CFE-894D-109D-B73A-94A11664534B}"/>
              </a:ext>
            </a:extLst>
          </p:cNvPr>
          <p:cNvSpPr txBox="1"/>
          <p:nvPr/>
        </p:nvSpPr>
        <p:spPr>
          <a:xfrm>
            <a:off x="8763000" y="4152971"/>
            <a:ext cx="914400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Learn about what to expect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Learn how to say key phrases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446A6-0749-2BD4-D49B-079C50C1DE7D}"/>
              </a:ext>
            </a:extLst>
          </p:cNvPr>
          <p:cNvSpPr txBox="1"/>
          <p:nvPr/>
        </p:nvSpPr>
        <p:spPr>
          <a:xfrm>
            <a:off x="8763000" y="7134887"/>
            <a:ext cx="914400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Perspective taking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Re-frame the situation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829C3-C50B-90F4-5323-1F4D30DDFC7D}"/>
              </a:ext>
            </a:extLst>
          </p:cNvPr>
          <p:cNvSpPr txBox="1"/>
          <p:nvPr/>
        </p:nvSpPr>
        <p:spPr>
          <a:xfrm>
            <a:off x="10668000" y="3349739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PREVENTATIVE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B808C-C168-7DBC-2CD7-A191C871E61F}"/>
              </a:ext>
            </a:extLst>
          </p:cNvPr>
          <p:cNvSpPr txBox="1"/>
          <p:nvPr/>
        </p:nvSpPr>
        <p:spPr>
          <a:xfrm>
            <a:off x="11049000" y="6331655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SKILLS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DA2F470-5A88-5F1A-0EB9-AC1296D479F3}"/>
              </a:ext>
            </a:extLst>
          </p:cNvPr>
          <p:cNvSpPr/>
          <p:nvPr/>
        </p:nvSpPr>
        <p:spPr>
          <a:xfrm>
            <a:off x="15828197" y="1822002"/>
            <a:ext cx="2078803" cy="2078803"/>
          </a:xfrm>
          <a:custGeom>
            <a:avLst/>
            <a:gdLst/>
            <a:ahLst/>
            <a:cxnLst/>
            <a:rect l="l" t="t" r="r" b="b"/>
            <a:pathLst>
              <a:path w="2078803" h="2078803">
                <a:moveTo>
                  <a:pt x="0" y="0"/>
                </a:moveTo>
                <a:lnTo>
                  <a:pt x="2078803" y="0"/>
                </a:lnTo>
                <a:lnTo>
                  <a:pt x="2078803" y="2078803"/>
                </a:lnTo>
                <a:lnTo>
                  <a:pt x="0" y="20788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HOUSING CONFLICTS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537214" y="3631941"/>
            <a:ext cx="9829800" cy="19893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House rules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Letting them know where you are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Sharing food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08CFE-894D-109D-B73A-94A11664534B}"/>
              </a:ext>
            </a:extLst>
          </p:cNvPr>
          <p:cNvSpPr txBox="1"/>
          <p:nvPr/>
        </p:nvSpPr>
        <p:spPr>
          <a:xfrm>
            <a:off x="10134600" y="6786545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Talk about expectations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446A6-0749-2BD4-D49B-079C50C1DE7D}"/>
              </a:ext>
            </a:extLst>
          </p:cNvPr>
          <p:cNvSpPr txBox="1"/>
          <p:nvPr/>
        </p:nvSpPr>
        <p:spPr>
          <a:xfrm>
            <a:off x="549683" y="6860525"/>
            <a:ext cx="9144000" cy="198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Be open to hearing alternatives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Remember your purpose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Everything in temporary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99D70-6B0F-62D5-C495-5187949FEC99}"/>
              </a:ext>
            </a:extLst>
          </p:cNvPr>
          <p:cNvSpPr txBox="1"/>
          <p:nvPr/>
        </p:nvSpPr>
        <p:spPr>
          <a:xfrm>
            <a:off x="502578" y="2831587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HOST FAMILY AND/OR HOUSEMATES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829C3-C50B-90F4-5323-1F4D30DDFC7D}"/>
              </a:ext>
            </a:extLst>
          </p:cNvPr>
          <p:cNvSpPr txBox="1"/>
          <p:nvPr/>
        </p:nvSpPr>
        <p:spPr>
          <a:xfrm>
            <a:off x="10134600" y="5989848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PREVENTATIVE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B808C-C168-7DBC-2CD7-A191C871E61F}"/>
              </a:ext>
            </a:extLst>
          </p:cNvPr>
          <p:cNvSpPr txBox="1"/>
          <p:nvPr/>
        </p:nvSpPr>
        <p:spPr>
          <a:xfrm>
            <a:off x="549683" y="5989848"/>
            <a:ext cx="2334833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SKILLS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DA2F470-5A88-5F1A-0EB9-AC1296D479F3}"/>
              </a:ext>
            </a:extLst>
          </p:cNvPr>
          <p:cNvSpPr/>
          <p:nvPr/>
        </p:nvSpPr>
        <p:spPr>
          <a:xfrm>
            <a:off x="15828197" y="1822002"/>
            <a:ext cx="2078803" cy="2078803"/>
          </a:xfrm>
          <a:custGeom>
            <a:avLst/>
            <a:gdLst/>
            <a:ahLst/>
            <a:cxnLst/>
            <a:rect l="l" t="t" r="r" b="b"/>
            <a:pathLst>
              <a:path w="2078803" h="2078803">
                <a:moveTo>
                  <a:pt x="0" y="0"/>
                </a:moveTo>
                <a:lnTo>
                  <a:pt x="2078803" y="0"/>
                </a:lnTo>
                <a:lnTo>
                  <a:pt x="2078803" y="2078803"/>
                </a:lnTo>
                <a:lnTo>
                  <a:pt x="0" y="20788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GETTING LOST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159678" y="3174812"/>
            <a:ext cx="9829800" cy="26305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The downside of travel to new places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City streets can be old and winding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Cell phone signal can be intermittent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Cell phone batteries die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08CFE-894D-109D-B73A-94A11664534B}"/>
              </a:ext>
            </a:extLst>
          </p:cNvPr>
          <p:cNvSpPr txBox="1"/>
          <p:nvPr/>
        </p:nvSpPr>
        <p:spPr>
          <a:xfrm>
            <a:off x="174918" y="6972091"/>
            <a:ext cx="914400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Notice landmarks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Bring a backup charger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446A6-0749-2BD4-D49B-079C50C1DE7D}"/>
              </a:ext>
            </a:extLst>
          </p:cNvPr>
          <p:cNvSpPr txBox="1"/>
          <p:nvPr/>
        </p:nvSpPr>
        <p:spPr>
          <a:xfrm>
            <a:off x="9376239" y="7086890"/>
            <a:ext cx="914400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Keep a cool head!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Ask for directions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829C3-C50B-90F4-5323-1F4D30DDFC7D}"/>
              </a:ext>
            </a:extLst>
          </p:cNvPr>
          <p:cNvSpPr txBox="1"/>
          <p:nvPr/>
        </p:nvSpPr>
        <p:spPr>
          <a:xfrm>
            <a:off x="204013" y="6265166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PREVENTATIVE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B808C-C168-7DBC-2CD7-A191C871E61F}"/>
              </a:ext>
            </a:extLst>
          </p:cNvPr>
          <p:cNvSpPr txBox="1"/>
          <p:nvPr/>
        </p:nvSpPr>
        <p:spPr>
          <a:xfrm>
            <a:off x="9348013" y="6331655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49DBD-2085-CD5F-E9CA-14769B76573C}"/>
              </a:ext>
            </a:extLst>
          </p:cNvPr>
          <p:cNvSpPr txBox="1"/>
          <p:nvPr/>
        </p:nvSpPr>
        <p:spPr>
          <a:xfrm>
            <a:off x="9054790" y="9790771"/>
            <a:ext cx="184731" cy="369332"/>
          </a:xfrm>
          <a:prstGeom prst="rect">
            <a:avLst/>
          </a:prstGeom>
          <a:solidFill>
            <a:srgbClr val="0A7334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D52D06D-0918-573F-8697-B382D1DE32C5}"/>
              </a:ext>
            </a:extLst>
          </p:cNvPr>
          <p:cNvSpPr/>
          <p:nvPr/>
        </p:nvSpPr>
        <p:spPr>
          <a:xfrm rot="-10800000" flipH="1">
            <a:off x="15866074" y="1996418"/>
            <a:ext cx="1540331" cy="1540331"/>
          </a:xfrm>
          <a:custGeom>
            <a:avLst/>
            <a:gdLst/>
            <a:ahLst/>
            <a:cxnLst/>
            <a:rect l="l" t="t" r="r" b="b"/>
            <a:pathLst>
              <a:path w="1540331" h="1540331">
                <a:moveTo>
                  <a:pt x="1540331" y="0"/>
                </a:moveTo>
                <a:lnTo>
                  <a:pt x="0" y="0"/>
                </a:lnTo>
                <a:lnTo>
                  <a:pt x="0" y="1540331"/>
                </a:lnTo>
                <a:lnTo>
                  <a:pt x="1540331" y="1540331"/>
                </a:lnTo>
                <a:lnTo>
                  <a:pt x="154033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2942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-16761" t="-526750" b="-14267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678" y="9207395"/>
            <a:ext cx="4125103" cy="1079605"/>
          </a:xfrm>
          <a:custGeom>
            <a:avLst/>
            <a:gdLst/>
            <a:ahLst/>
            <a:cxnLst/>
            <a:rect l="l" t="t" r="r" b="b"/>
            <a:pathLst>
              <a:path w="4125103" h="1079605">
                <a:moveTo>
                  <a:pt x="0" y="0"/>
                </a:moveTo>
                <a:lnTo>
                  <a:pt x="4125103" y="0"/>
                </a:lnTo>
                <a:lnTo>
                  <a:pt x="4125103" y="1079605"/>
                </a:lnTo>
                <a:lnTo>
                  <a:pt x="0" y="1079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85825" y="1563193"/>
            <a:ext cx="1651635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55"/>
              </a:lnSpc>
            </a:pPr>
            <a:r>
              <a:rPr lang="en-US" sz="9369" b="1" dirty="0">
                <a:solidFill>
                  <a:srgbClr val="FFFFFF"/>
                </a:solidFill>
                <a:latin typeface="Source Sans Pro" panose="020B0503030403020204" pitchFamily="34" charset="0"/>
              </a:rPr>
              <a:t>LONELINESS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127C6-0AFC-4577-2301-3F62D3BC2D06}"/>
              </a:ext>
            </a:extLst>
          </p:cNvPr>
          <p:cNvSpPr txBox="1"/>
          <p:nvPr/>
        </p:nvSpPr>
        <p:spPr>
          <a:xfrm>
            <a:off x="159678" y="3335970"/>
            <a:ext cx="9829800" cy="26305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Feeling isolated because of identity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Challenges connecting with others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Being away from your built support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08CFE-894D-109D-B73A-94A11664534B}"/>
              </a:ext>
            </a:extLst>
          </p:cNvPr>
          <p:cNvSpPr txBox="1"/>
          <p:nvPr/>
        </p:nvSpPr>
        <p:spPr>
          <a:xfrm>
            <a:off x="9989478" y="4152971"/>
            <a:ext cx="9144000" cy="2630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Find ways to get involved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Ask your host family for ideas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Get to know your community</a:t>
            </a:r>
          </a:p>
          <a:p>
            <a:pPr marL="382861" lvl="1">
              <a:lnSpc>
                <a:spcPts val="4965"/>
              </a:lnSpc>
            </a:pPr>
            <a:endParaRPr lang="en-US" sz="4000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446A6-0749-2BD4-D49B-079C50C1DE7D}"/>
              </a:ext>
            </a:extLst>
          </p:cNvPr>
          <p:cNvSpPr txBox="1"/>
          <p:nvPr/>
        </p:nvSpPr>
        <p:spPr>
          <a:xfrm>
            <a:off x="304800" y="7233268"/>
            <a:ext cx="914400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Advocate for yourself!</a:t>
            </a:r>
          </a:p>
          <a:p>
            <a:pPr marL="954361" lvl="1" indent="-571500">
              <a:lnSpc>
                <a:spcPts val="4965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Source Sans Pro"/>
              </a:rPr>
              <a:t>Tolerate short-term discomfort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829C3-C50B-90F4-5323-1F4D30DDFC7D}"/>
              </a:ext>
            </a:extLst>
          </p:cNvPr>
          <p:cNvSpPr txBox="1"/>
          <p:nvPr/>
        </p:nvSpPr>
        <p:spPr>
          <a:xfrm>
            <a:off x="9989478" y="3349739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PREVENTATIVE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B808C-C168-7DBC-2CD7-A191C871E61F}"/>
              </a:ext>
            </a:extLst>
          </p:cNvPr>
          <p:cNvSpPr txBox="1"/>
          <p:nvPr/>
        </p:nvSpPr>
        <p:spPr>
          <a:xfrm>
            <a:off x="159678" y="6430036"/>
            <a:ext cx="9144000" cy="70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861" lvl="1">
              <a:lnSpc>
                <a:spcPts val="4965"/>
              </a:lnSpc>
            </a:pPr>
            <a:r>
              <a:rPr lang="en-US" sz="4000" dirty="0">
                <a:solidFill>
                  <a:srgbClr val="FEE11A"/>
                </a:solidFill>
                <a:latin typeface="Source Sans Pro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1299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666</Words>
  <Application>Microsoft Macintosh PowerPoint</Application>
  <PresentationFormat>Custom</PresentationFormat>
  <Paragraphs>171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Source Sans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Workshop Presentation Template '24</dc:title>
  <cp:lastModifiedBy>Krista Kent</cp:lastModifiedBy>
  <cp:revision>17</cp:revision>
  <dcterms:created xsi:type="dcterms:W3CDTF">2006-08-16T00:00:00Z</dcterms:created>
  <dcterms:modified xsi:type="dcterms:W3CDTF">2024-04-24T22:25:55Z</dcterms:modified>
  <dc:identifier>DAF_--JoFug</dc:identifier>
</cp:coreProperties>
</file>