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0" r:id="rId3"/>
    <p:sldId id="275" r:id="rId4"/>
    <p:sldId id="318" r:id="rId5"/>
    <p:sldId id="319" r:id="rId6"/>
    <p:sldId id="320" r:id="rId7"/>
    <p:sldId id="268" r:id="rId8"/>
    <p:sldId id="269" r:id="rId9"/>
    <p:sldId id="273" r:id="rId10"/>
    <p:sldId id="277" r:id="rId11"/>
    <p:sldId id="317" r:id="rId12"/>
    <p:sldId id="272" r:id="rId13"/>
    <p:sldId id="274" r:id="rId14"/>
    <p:sldId id="276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7"/>
    <p:restoredTop sz="94648"/>
  </p:normalViewPr>
  <p:slideViewPr>
    <p:cSldViewPr snapToGrid="0">
      <p:cViewPr varScale="1">
        <p:scale>
          <a:sx n="159" d="100"/>
          <a:sy n="159" d="100"/>
        </p:scale>
        <p:origin x="1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A6C6E-CEF9-44AF-885C-3C1FC9414522}" type="datetimeFigureOut"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5B349-C061-4F20-8720-B0FC3EBBBE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8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B349-C061-4F20-8720-B0FC3EBBBEBD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99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B349-C061-4F20-8720-B0FC3EBBBEBD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2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B349-C061-4F20-8720-B0FC3EBBBEBD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0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Quinne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B349-C061-4F20-8720-B0FC3EBBBEBD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6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B349-C061-4F20-8720-B0FC3EBBBEBD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Sarah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B349-C061-4F20-8720-B0FC3EBBBEBD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2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B349-C061-4F20-8720-B0FC3EBBBEBD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8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B349-C061-4F20-8720-B0FC3EBBBEBD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29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B349-C061-4F20-8720-B0FC3EBBBEBD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1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B349-C061-4F20-8720-B0FC3EBBBEBD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6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1386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544725" y="866847"/>
            <a:ext cx="2531443" cy="2173551"/>
          </a:xfrm>
          <a:custGeom>
            <a:avLst/>
            <a:gdLst/>
            <a:ahLst/>
            <a:cxnLst/>
            <a:rect l="l" t="t" r="r" b="b"/>
            <a:pathLst>
              <a:path w="3797165" h="3260326">
                <a:moveTo>
                  <a:pt x="0" y="0"/>
                </a:moveTo>
                <a:lnTo>
                  <a:pt x="3797164" y="0"/>
                </a:lnTo>
                <a:lnTo>
                  <a:pt x="3797164" y="3260325"/>
                </a:lnTo>
                <a:lnTo>
                  <a:pt x="0" y="32603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74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85800" y="3610047"/>
            <a:ext cx="3216560" cy="2743200"/>
            <a:chOff x="0" y="0"/>
            <a:chExt cx="1013833" cy="8646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3833" cy="864634"/>
            </a:xfrm>
            <a:custGeom>
              <a:avLst/>
              <a:gdLst/>
              <a:ahLst/>
              <a:cxnLst/>
              <a:rect l="l" t="t" r="r" b="b"/>
              <a:pathLst>
                <a:path w="1013833" h="864634">
                  <a:moveTo>
                    <a:pt x="0" y="0"/>
                  </a:moveTo>
                  <a:lnTo>
                    <a:pt x="1013833" y="0"/>
                  </a:lnTo>
                  <a:lnTo>
                    <a:pt x="1013833" y="864634"/>
                  </a:lnTo>
                  <a:lnTo>
                    <a:pt x="0" y="864634"/>
                  </a:lnTo>
                  <a:close/>
                </a:path>
              </a:pathLst>
            </a:custGeom>
            <a:blipFill>
              <a:blip r:embed="rId5"/>
              <a:stretch>
                <a:fillRect l="-6855" r="-68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4142" y="1294446"/>
            <a:ext cx="8239133" cy="1324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61"/>
              </a:lnSpc>
            </a:pPr>
            <a:r>
              <a:rPr lang="en-US" sz="4800" b="1" dirty="0">
                <a:solidFill>
                  <a:srgbClr val="FEE11A"/>
                </a:solidFill>
                <a:latin typeface="Source Sans Pro" panose="020B0503030403020204" pitchFamily="34" charset="0"/>
                <a:ea typeface="Calibri"/>
                <a:cs typeface="Calibri"/>
              </a:rPr>
              <a:t>Unpacking Budgeting Abroad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4144" y="873197"/>
            <a:ext cx="7264990" cy="847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370"/>
              </a:lnSpc>
            </a:pPr>
            <a:r>
              <a:rPr lang="en-US" sz="4000" b="1" i="1" dirty="0">
                <a:solidFill>
                  <a:schemeClr val="bg1"/>
                </a:solidFill>
                <a:latin typeface="Source Sans Pro" panose="020B0503030403020204" pitchFamily="34" charset="0"/>
                <a:ea typeface="Calibri"/>
                <a:cs typeface="Calibri"/>
              </a:rPr>
              <a:t>How to Make Your Money Last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487720" y="3610047"/>
            <a:ext cx="3216560" cy="2743200"/>
            <a:chOff x="0" y="0"/>
            <a:chExt cx="1013833" cy="8646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13833" cy="864634"/>
            </a:xfrm>
            <a:custGeom>
              <a:avLst/>
              <a:gdLst/>
              <a:ahLst/>
              <a:cxnLst/>
              <a:rect l="l" t="t" r="r" b="b"/>
              <a:pathLst>
                <a:path w="1013833" h="864634">
                  <a:moveTo>
                    <a:pt x="0" y="0"/>
                  </a:moveTo>
                  <a:lnTo>
                    <a:pt x="1013833" y="0"/>
                  </a:lnTo>
                  <a:lnTo>
                    <a:pt x="1013833" y="864634"/>
                  </a:lnTo>
                  <a:lnTo>
                    <a:pt x="0" y="864634"/>
                  </a:lnTo>
                  <a:close/>
                </a:path>
              </a:pathLst>
            </a:custGeom>
            <a:blipFill>
              <a:blip r:embed="rId6"/>
              <a:stretch>
                <a:fillRect l="-6855" r="-68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88480" y="3610047"/>
            <a:ext cx="3216560" cy="2743200"/>
            <a:chOff x="0" y="0"/>
            <a:chExt cx="1013833" cy="8646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3833" cy="864634"/>
            </a:xfrm>
            <a:custGeom>
              <a:avLst/>
              <a:gdLst/>
              <a:ahLst/>
              <a:cxnLst/>
              <a:rect l="l" t="t" r="r" b="b"/>
              <a:pathLst>
                <a:path w="1013833" h="864634">
                  <a:moveTo>
                    <a:pt x="0" y="0"/>
                  </a:moveTo>
                  <a:lnTo>
                    <a:pt x="1013833" y="0"/>
                  </a:lnTo>
                  <a:lnTo>
                    <a:pt x="1013833" y="864634"/>
                  </a:lnTo>
                  <a:lnTo>
                    <a:pt x="0" y="864634"/>
                  </a:lnTo>
                  <a:close/>
                </a:path>
              </a:pathLst>
            </a:custGeom>
            <a:blipFill>
              <a:blip r:embed="rId7"/>
              <a:stretch>
                <a:fillRect t="-52729" b="-36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AutoShape 12"/>
          <p:cNvSpPr/>
          <p:nvPr/>
        </p:nvSpPr>
        <p:spPr>
          <a:xfrm>
            <a:off x="4204913" y="3610047"/>
            <a:ext cx="0" cy="2743200"/>
          </a:xfrm>
          <a:prstGeom prst="line">
            <a:avLst/>
          </a:prstGeom>
          <a:ln w="3810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8004259" y="3610047"/>
            <a:ext cx="0" cy="2743200"/>
          </a:xfrm>
          <a:prstGeom prst="line">
            <a:avLst/>
          </a:prstGeom>
          <a:ln w="3810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4327455E-1812-0175-0A9D-8C52882853C5}"/>
              </a:ext>
            </a:extLst>
          </p:cNvPr>
          <p:cNvSpPr/>
          <p:nvPr/>
        </p:nvSpPr>
        <p:spPr>
          <a:xfrm>
            <a:off x="4502443" y="5378320"/>
            <a:ext cx="4583138" cy="6599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EF364EB-EC0B-F485-9384-99F5DBF2C27C}"/>
              </a:ext>
            </a:extLst>
          </p:cNvPr>
          <p:cNvSpPr/>
          <p:nvPr/>
        </p:nvSpPr>
        <p:spPr>
          <a:xfrm>
            <a:off x="5538496" y="3927846"/>
            <a:ext cx="4583138" cy="13350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0" y="6085298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16761" t="-1426750" b="-5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78071" y="5340776"/>
            <a:ext cx="2844770" cy="744521"/>
          </a:xfrm>
          <a:custGeom>
            <a:avLst/>
            <a:gdLst/>
            <a:ahLst/>
            <a:cxnLst/>
            <a:rect l="l" t="t" r="r" b="b"/>
            <a:pathLst>
              <a:path w="4267155" h="1116782">
                <a:moveTo>
                  <a:pt x="0" y="0"/>
                </a:moveTo>
                <a:lnTo>
                  <a:pt x="4267155" y="0"/>
                </a:lnTo>
                <a:lnTo>
                  <a:pt x="4267155" y="1116783"/>
                </a:lnTo>
                <a:lnTo>
                  <a:pt x="0" y="1116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500456" y="657586"/>
            <a:ext cx="1005745" cy="1005745"/>
          </a:xfrm>
          <a:custGeom>
            <a:avLst/>
            <a:gdLst/>
            <a:ahLst/>
            <a:cxnLst/>
            <a:rect l="l" t="t" r="r" b="b"/>
            <a:pathLst>
              <a:path w="1508617" h="1508617">
                <a:moveTo>
                  <a:pt x="0" y="0"/>
                </a:moveTo>
                <a:lnTo>
                  <a:pt x="1508617" y="0"/>
                </a:lnTo>
                <a:lnTo>
                  <a:pt x="1508617" y="1508617"/>
                </a:lnTo>
                <a:lnTo>
                  <a:pt x="0" y="1508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A5CB8DB-6181-1296-78EF-E21E2E7D663D}"/>
              </a:ext>
            </a:extLst>
          </p:cNvPr>
          <p:cNvSpPr txBox="1">
            <a:spLocks/>
          </p:cNvSpPr>
          <p:nvPr/>
        </p:nvSpPr>
        <p:spPr>
          <a:xfrm>
            <a:off x="450011" y="1608719"/>
            <a:ext cx="5098576" cy="369589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£1 = $1.27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u="sng">
                <a:solidFill>
                  <a:schemeClr val="bg1"/>
                </a:solidFill>
                <a:latin typeface="Arial"/>
                <a:cs typeface="Arial"/>
              </a:rPr>
              <a:t>Eugene Safeway vs London Tesco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Shin Ramen  $1.29  vs   £1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Apple             $1.25  vs.  £0.65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err="1">
                <a:solidFill>
                  <a:schemeClr val="bg1"/>
                </a:solidFill>
                <a:latin typeface="Arial"/>
                <a:cs typeface="Arial"/>
              </a:rPr>
              <a:t>Activia</a:t>
            </a: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           $4.49   vs. £2.50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u="sng">
                <a:solidFill>
                  <a:schemeClr val="bg1"/>
                </a:solidFill>
                <a:latin typeface="Arial"/>
                <a:cs typeface="Arial"/>
              </a:rPr>
              <a:t>Going Out Eugene vs. London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Iced Latte (Grande)  $4.25 vs £3.65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Beer (Lager)          $6.25  vs.  £5.50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Domino Pizza (S) $14.99 vs. £16.99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16A1C88-AC7E-6DA6-17FF-77F4314C7ADB}"/>
              </a:ext>
            </a:extLst>
          </p:cNvPr>
          <p:cNvSpPr txBox="1">
            <a:spLocks/>
          </p:cNvSpPr>
          <p:nvPr/>
        </p:nvSpPr>
        <p:spPr>
          <a:xfrm>
            <a:off x="5548586" y="2493185"/>
            <a:ext cx="5098576" cy="2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1x1.27 = 1.27 ($0.02 less!)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0.65x1.27=0.83 ($0.42 less!)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2.5x1.27= 3.18 ($1.31 less!)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3.65x1.27=4.64 (0.39 more!)</a:t>
            </a:r>
            <a:br>
              <a:rPr lang="en-US" sz="2400" dirty="0">
                <a:solidFill>
                  <a:srgbClr val="007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7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5.50x1.27 = 6.99 ($0.74 more!)</a:t>
            </a:r>
            <a:br>
              <a:rPr lang="en-US" sz="2400" dirty="0">
                <a:solidFill>
                  <a:srgbClr val="007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7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16.99x1.27=21.58 ($6.59 more!)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DF56489A-5804-B2F1-48A8-DE4569035929}"/>
              </a:ext>
            </a:extLst>
          </p:cNvPr>
          <p:cNvSpPr/>
          <p:nvPr/>
        </p:nvSpPr>
        <p:spPr>
          <a:xfrm>
            <a:off x="451812" y="284952"/>
            <a:ext cx="8533506" cy="10543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D49D0C7-3BE3-AE90-C2FE-5EAC9A67479C}"/>
              </a:ext>
            </a:extLst>
          </p:cNvPr>
          <p:cNvSpPr txBox="1">
            <a:spLocks/>
          </p:cNvSpPr>
          <p:nvPr/>
        </p:nvSpPr>
        <p:spPr>
          <a:xfrm>
            <a:off x="316327" y="5510640"/>
            <a:ext cx="10460440" cy="460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Total: $33.85 x 28= $949   </a:t>
            </a:r>
            <a:r>
              <a:rPr lang="en-US" dirty="0">
                <a:solidFill>
                  <a:srgbClr val="007030"/>
                </a:solidFill>
                <a:latin typeface="Arial"/>
                <a:cs typeface="Arial"/>
              </a:rPr>
              <a:t>Budget: $1,200 </a:t>
            </a:r>
            <a:r>
              <a:rPr lang="en-US" dirty="0">
                <a:latin typeface="Arial"/>
                <a:cs typeface="Arial"/>
              </a:rPr>
              <a:t>($251 left)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D426B2D-0A8B-EE08-8E25-B40420BA9E99}"/>
              </a:ext>
            </a:extLst>
          </p:cNvPr>
          <p:cNvSpPr txBox="1">
            <a:spLocks/>
          </p:cNvSpPr>
          <p:nvPr/>
        </p:nvSpPr>
        <p:spPr>
          <a:xfrm>
            <a:off x="449037" y="366555"/>
            <a:ext cx="5417023" cy="89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latin typeface="Arial"/>
                <a:cs typeface="Arial"/>
              </a:rPr>
              <a:t>Budget: $1200   Days: 28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/>
                <a:cs typeface="Arial"/>
              </a:rPr>
              <a:t>$1200/28=$42.86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95A2AB-6380-5C68-BEB2-F207E3E69FC1}"/>
              </a:ext>
            </a:extLst>
          </p:cNvPr>
          <p:cNvSpPr txBox="1"/>
          <p:nvPr/>
        </p:nvSpPr>
        <p:spPr>
          <a:xfrm>
            <a:off x="5867400" y="332874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30"/>
                </a:solidFill>
                <a:latin typeface="Arial"/>
                <a:cs typeface="Arial"/>
              </a:rPr>
              <a:t>$42.86/1.27= £33.75 per day</a:t>
            </a:r>
            <a:endParaRPr lang="en-US" dirty="0">
              <a:solidFill>
                <a:srgbClr val="007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3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85298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16761" t="-1426750" b="-5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78071" y="5340776"/>
            <a:ext cx="2844770" cy="744521"/>
          </a:xfrm>
          <a:custGeom>
            <a:avLst/>
            <a:gdLst/>
            <a:ahLst/>
            <a:cxnLst/>
            <a:rect l="l" t="t" r="r" b="b"/>
            <a:pathLst>
              <a:path w="4267155" h="1116782">
                <a:moveTo>
                  <a:pt x="0" y="0"/>
                </a:moveTo>
                <a:lnTo>
                  <a:pt x="4267155" y="0"/>
                </a:lnTo>
                <a:lnTo>
                  <a:pt x="4267155" y="1116783"/>
                </a:lnTo>
                <a:lnTo>
                  <a:pt x="0" y="1116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500456" y="657586"/>
            <a:ext cx="1005745" cy="1005745"/>
          </a:xfrm>
          <a:custGeom>
            <a:avLst/>
            <a:gdLst/>
            <a:ahLst/>
            <a:cxnLst/>
            <a:rect l="l" t="t" r="r" b="b"/>
            <a:pathLst>
              <a:path w="1508617" h="1508617">
                <a:moveTo>
                  <a:pt x="0" y="0"/>
                </a:moveTo>
                <a:lnTo>
                  <a:pt x="1508617" y="0"/>
                </a:lnTo>
                <a:lnTo>
                  <a:pt x="1508617" y="1508617"/>
                </a:lnTo>
                <a:lnTo>
                  <a:pt x="0" y="1508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027895-A5D4-3C25-8C9C-B813D9F374C1}"/>
              </a:ext>
            </a:extLst>
          </p:cNvPr>
          <p:cNvSpPr>
            <a:spLocks noGrp="1"/>
          </p:cNvSpPr>
          <p:nvPr/>
        </p:nvSpPr>
        <p:spPr>
          <a:xfrm>
            <a:off x="804779" y="2050129"/>
            <a:ext cx="5479575" cy="3401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€1 = $1.1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u="sng" dirty="0">
                <a:solidFill>
                  <a:schemeClr val="bg1"/>
                </a:solidFill>
                <a:latin typeface="Arial"/>
                <a:cs typeface="Arial"/>
              </a:rPr>
              <a:t>Eugene Safeway vs Lyon Carrefour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Penne          $1.29  vs   €0,99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Apple (1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lb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)            $1.99  vs.  €1,50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Greek Yogurt (4)    $4.99   vs. €1,39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u="sng" dirty="0">
                <a:solidFill>
                  <a:schemeClr val="bg1"/>
                </a:solidFill>
                <a:latin typeface="Arial"/>
                <a:cs typeface="Arial"/>
              </a:rPr>
              <a:t>Going Out Eugene vs. Lyon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Iced Latte (Grande)  $4.25 vs €4.25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Beer (Lager)          $6.25  vs.  €5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Pizza (Pepperoni) $10.99 vs </a:t>
            </a:r>
            <a:r>
              <a:rPr lang="en-US" dirty="0">
                <a:solidFill>
                  <a:schemeClr val="bg1"/>
                </a:solidFill>
                <a:latin typeface="Aptos"/>
                <a:cs typeface="Arial"/>
              </a:rPr>
              <a:t>€13,90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4339139A-F7FF-2503-7708-21DF4E2A024C}"/>
              </a:ext>
            </a:extLst>
          </p:cNvPr>
          <p:cNvSpPr/>
          <p:nvPr/>
        </p:nvSpPr>
        <p:spPr>
          <a:xfrm>
            <a:off x="609962" y="428725"/>
            <a:ext cx="8533506" cy="10543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D9983FE-884F-ABCB-3BF3-B044E133DF4C}"/>
              </a:ext>
            </a:extLst>
          </p:cNvPr>
          <p:cNvSpPr txBox="1">
            <a:spLocks/>
          </p:cNvSpPr>
          <p:nvPr/>
        </p:nvSpPr>
        <p:spPr>
          <a:xfrm>
            <a:off x="607188" y="510328"/>
            <a:ext cx="5417023" cy="89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latin typeface="Arial"/>
                <a:cs typeface="Arial"/>
              </a:rPr>
              <a:t>Budget: $1200   Days: 28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/>
                <a:cs typeface="Arial"/>
              </a:rPr>
              <a:t>$1200/28=$42.86</a:t>
            </a: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3D411F-E012-AFB1-4D36-C57894962A82}"/>
              </a:ext>
            </a:extLst>
          </p:cNvPr>
          <p:cNvSpPr txBox="1"/>
          <p:nvPr/>
        </p:nvSpPr>
        <p:spPr>
          <a:xfrm>
            <a:off x="6018866" y="523436"/>
            <a:ext cx="2743200" cy="867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7030"/>
                </a:solidFill>
                <a:latin typeface="Arial"/>
                <a:cs typeface="Arial"/>
              </a:rPr>
              <a:t>$42.86/1.1= €39 per day</a:t>
            </a:r>
          </a:p>
        </p:txBody>
      </p:sp>
    </p:spTree>
    <p:extLst>
      <p:ext uri="{BB962C8B-B14F-4D97-AF65-F5344CB8AC3E}">
        <p14:creationId xmlns:p14="http://schemas.microsoft.com/office/powerpoint/2010/main" val="227252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107023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1426750" b="-5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08850" y="3093543"/>
            <a:ext cx="2563525" cy="670915"/>
          </a:xfrm>
          <a:custGeom>
            <a:avLst/>
            <a:gdLst/>
            <a:ahLst/>
            <a:cxnLst/>
            <a:rect l="l" t="t" r="r" b="b"/>
            <a:pathLst>
              <a:path w="3845288" h="1006373">
                <a:moveTo>
                  <a:pt x="0" y="0"/>
                </a:moveTo>
                <a:lnTo>
                  <a:pt x="3845288" y="0"/>
                </a:lnTo>
                <a:lnTo>
                  <a:pt x="3845288" y="1006374"/>
                </a:lnTo>
                <a:lnTo>
                  <a:pt x="0" y="1006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048000" cy="30480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801" y="3263510"/>
            <a:ext cx="6734903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370"/>
              </a:lnSpc>
            </a:pPr>
            <a:r>
              <a:rPr lang="en-US" sz="6200" dirty="0">
                <a:solidFill>
                  <a:srgbClr val="FFFFFF"/>
                </a:solidFill>
                <a:latin typeface="Source Sans Pro" panose="020B0503030403020204" pitchFamily="34" charset="0"/>
              </a:rPr>
              <a:t>Maximizing Budget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1" y="4177761"/>
            <a:ext cx="8858715" cy="2088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 dirty="0">
                <a:solidFill>
                  <a:srgbClr val="FEE11A"/>
                </a:solidFill>
                <a:latin typeface="Source Sans Pro"/>
              </a:rPr>
              <a:t>Explore and experience free events in your study abroad destination(s) </a:t>
            </a:r>
            <a:endParaRPr lang="en-US" sz="2350" dirty="0">
              <a:solidFill>
                <a:srgbClr val="FEE11A"/>
              </a:solidFill>
              <a:latin typeface="Source Sans Pro"/>
              <a:ea typeface="Source Sans Pro"/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 dirty="0">
                <a:solidFill>
                  <a:srgbClr val="FEE11A"/>
                </a:solidFill>
                <a:latin typeface="Source Sans Pro"/>
              </a:rPr>
              <a:t>Ask locals for restaurant recommendations</a:t>
            </a:r>
            <a:endParaRPr lang="en-US" sz="2350" dirty="0">
              <a:solidFill>
                <a:srgbClr val="FEE11A"/>
              </a:solidFill>
              <a:latin typeface="Source Sans Pro"/>
              <a:ea typeface="Source Sans Pro"/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 dirty="0">
                <a:solidFill>
                  <a:srgbClr val="FEE11A"/>
                </a:solidFill>
                <a:latin typeface="Source Sans Pro"/>
                <a:ea typeface="Source Sans Pro"/>
              </a:rPr>
              <a:t>Ask for student discounts</a:t>
            </a:r>
          </a:p>
          <a:p>
            <a:pPr marL="1020445" lvl="2" indent="-339725">
              <a:lnSpc>
                <a:spcPts val="3310"/>
              </a:lnSpc>
              <a:buAutoNum type="alphaLcPeriod"/>
            </a:pPr>
            <a:endParaRPr lang="en-US" sz="2350" dirty="0">
              <a:solidFill>
                <a:srgbClr val="FFFFFF"/>
              </a:solidFill>
              <a:latin typeface="Source Sans Pro"/>
              <a:ea typeface="Source Sans Pro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3048000" y="0"/>
            <a:ext cx="3048000" cy="30480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24719" r="-247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96000" y="0"/>
            <a:ext cx="3048000" cy="30480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0"/>
            <a:ext cx="3048000" cy="30480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t="-25000" b="-250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148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85298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1426750" b="-5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78071" y="5340776"/>
            <a:ext cx="2844770" cy="744521"/>
          </a:xfrm>
          <a:custGeom>
            <a:avLst/>
            <a:gdLst/>
            <a:ahLst/>
            <a:cxnLst/>
            <a:rect l="l" t="t" r="r" b="b"/>
            <a:pathLst>
              <a:path w="4267155" h="1116782">
                <a:moveTo>
                  <a:pt x="0" y="0"/>
                </a:moveTo>
                <a:lnTo>
                  <a:pt x="4267155" y="0"/>
                </a:lnTo>
                <a:lnTo>
                  <a:pt x="4267155" y="1116783"/>
                </a:lnTo>
                <a:lnTo>
                  <a:pt x="0" y="1116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500456" y="657586"/>
            <a:ext cx="1005745" cy="1005745"/>
          </a:xfrm>
          <a:custGeom>
            <a:avLst/>
            <a:gdLst/>
            <a:ahLst/>
            <a:cxnLst/>
            <a:rect l="l" t="t" r="r" b="b"/>
            <a:pathLst>
              <a:path w="1508617" h="1508617">
                <a:moveTo>
                  <a:pt x="0" y="0"/>
                </a:moveTo>
                <a:lnTo>
                  <a:pt x="1508617" y="0"/>
                </a:lnTo>
                <a:lnTo>
                  <a:pt x="1508617" y="1508617"/>
                </a:lnTo>
                <a:lnTo>
                  <a:pt x="0" y="15086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73101" y="662844"/>
            <a:ext cx="9826863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370"/>
              </a:lnSpc>
            </a:pPr>
            <a:r>
              <a:rPr lang="en-US" sz="6200" dirty="0">
                <a:solidFill>
                  <a:srgbClr val="FFFFFF"/>
                </a:solidFill>
                <a:latin typeface="Source Sans Pro" panose="020B0503030403020204" pitchFamily="34" charset="0"/>
              </a:rPr>
              <a:t>Questions to Ask Yourself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101" y="1957423"/>
            <a:ext cx="8107759" cy="4627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>
                <a:solidFill>
                  <a:srgbClr val="FEE11A"/>
                </a:solidFill>
                <a:latin typeface="Source Sans Pro"/>
                <a:ea typeface="Source Sans Pro"/>
              </a:rPr>
              <a:t>Does my bank have foreign transaction fees?</a:t>
            </a:r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What is the cost for purchases/ ATM withdrawals?  </a:t>
            </a:r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Is cash better to use? </a:t>
            </a:r>
            <a:endParaRPr lang="en-US" sz="2350">
              <a:solidFill>
                <a:schemeClr val="bg1"/>
              </a:solidFill>
              <a:latin typeface="Source Sans Pro"/>
              <a:ea typeface="Source Sans Pro"/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>
                <a:solidFill>
                  <a:srgbClr val="FEE11A"/>
                </a:solidFill>
                <a:latin typeface="Source Sans Pro"/>
                <a:ea typeface="Source Sans Pro"/>
              </a:rPr>
              <a:t>What is my weekly/daily budget? </a:t>
            </a:r>
            <a:endParaRPr lang="en-US">
              <a:solidFill>
                <a:schemeClr val="bg1"/>
              </a:solidFill>
              <a:latin typeface="Aptos" panose="020B0004020202020204"/>
              <a:ea typeface="Source Sans Pro"/>
            </a:endParaRPr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350">
                <a:solidFill>
                  <a:schemeClr val="bg1"/>
                </a:solidFill>
                <a:latin typeface="Source Sans Pro"/>
              </a:rPr>
              <a:t>Food, transportation, and additional living expenses  </a:t>
            </a:r>
            <a:endParaRPr lang="en-US">
              <a:solidFill>
                <a:schemeClr val="bg1"/>
              </a:solidFill>
              <a:latin typeface="Aptos" panose="020B0004020202020204"/>
              <a:ea typeface="Source Sans Pro"/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400">
                <a:solidFill>
                  <a:srgbClr val="FEE11A"/>
                </a:solidFill>
                <a:latin typeface="Source Sans Pro"/>
                <a:ea typeface="Source Sans Pro"/>
              </a:rPr>
              <a:t>Do I have dietary restrictions?  </a:t>
            </a:r>
            <a:endParaRPr lang="en-US"/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Will that increase the cost? </a:t>
            </a:r>
            <a:endParaRPr lang="en-US">
              <a:solidFill>
                <a:schemeClr val="bg1"/>
              </a:solidFill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400">
                <a:solidFill>
                  <a:srgbClr val="FEE11A"/>
                </a:solidFill>
                <a:latin typeface="Source Sans Pro"/>
                <a:ea typeface="Source Sans Pro"/>
              </a:rPr>
              <a:t>What is the kitchen/food situation? </a:t>
            </a:r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If I have a kitchen, what does it have? </a:t>
            </a:r>
          </a:p>
          <a:p>
            <a:pPr marL="814705" lvl="2" indent="-254635">
              <a:lnSpc>
                <a:spcPts val="3310"/>
              </a:lnSpc>
              <a:buAutoNum type="alphaLcPeriod"/>
            </a:pPr>
            <a:endParaRPr lang="en-US" sz="2350">
              <a:solidFill>
                <a:schemeClr val="bg1"/>
              </a:solidFill>
              <a:latin typeface="Source Sans Pro"/>
            </a:endParaRPr>
          </a:p>
          <a:p>
            <a:pPr marL="560070" lvl="2">
              <a:lnSpc>
                <a:spcPts val="3310"/>
              </a:lnSpc>
            </a:pPr>
            <a:endParaRPr lang="en-US" sz="2350">
              <a:solidFill>
                <a:schemeClr val="bg1"/>
              </a:solidFill>
              <a:latin typeface="Source Sans Pro"/>
              <a:ea typeface="Source Sans Pro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0CE4350-6F11-73E8-87ED-23528112A328}"/>
              </a:ext>
            </a:extLst>
          </p:cNvPr>
          <p:cNvSpPr/>
          <p:nvPr/>
        </p:nvSpPr>
        <p:spPr>
          <a:xfrm>
            <a:off x="9808563" y="2729288"/>
            <a:ext cx="1385869" cy="1385869"/>
          </a:xfrm>
          <a:custGeom>
            <a:avLst/>
            <a:gdLst/>
            <a:ahLst/>
            <a:cxnLst/>
            <a:rect l="l" t="t" r="r" b="b"/>
            <a:pathLst>
              <a:path w="2078803" h="2078803">
                <a:moveTo>
                  <a:pt x="0" y="0"/>
                </a:moveTo>
                <a:lnTo>
                  <a:pt x="2078803" y="0"/>
                </a:lnTo>
                <a:lnTo>
                  <a:pt x="2078803" y="2078803"/>
                </a:lnTo>
                <a:lnTo>
                  <a:pt x="0" y="20788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85298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1426750" b="-5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78071" y="5340776"/>
            <a:ext cx="2844770" cy="744521"/>
          </a:xfrm>
          <a:custGeom>
            <a:avLst/>
            <a:gdLst/>
            <a:ahLst/>
            <a:cxnLst/>
            <a:rect l="l" t="t" r="r" b="b"/>
            <a:pathLst>
              <a:path w="4267155" h="1116782">
                <a:moveTo>
                  <a:pt x="0" y="0"/>
                </a:moveTo>
                <a:lnTo>
                  <a:pt x="4267155" y="0"/>
                </a:lnTo>
                <a:lnTo>
                  <a:pt x="4267155" y="1116783"/>
                </a:lnTo>
                <a:lnTo>
                  <a:pt x="0" y="1116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500456" y="657586"/>
            <a:ext cx="1005745" cy="1005745"/>
          </a:xfrm>
          <a:custGeom>
            <a:avLst/>
            <a:gdLst/>
            <a:ahLst/>
            <a:cxnLst/>
            <a:rect l="l" t="t" r="r" b="b"/>
            <a:pathLst>
              <a:path w="1508617" h="1508617">
                <a:moveTo>
                  <a:pt x="0" y="0"/>
                </a:moveTo>
                <a:lnTo>
                  <a:pt x="1508617" y="0"/>
                </a:lnTo>
                <a:lnTo>
                  <a:pt x="1508617" y="1508617"/>
                </a:lnTo>
                <a:lnTo>
                  <a:pt x="0" y="15086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73101" y="662844"/>
            <a:ext cx="9826863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370"/>
              </a:lnSpc>
            </a:pPr>
            <a:r>
              <a:rPr lang="en-US" sz="6200" dirty="0">
                <a:solidFill>
                  <a:srgbClr val="FFFFFF"/>
                </a:solidFill>
                <a:latin typeface="Source Sans Pro" panose="020B0503030403020204" pitchFamily="34" charset="0"/>
              </a:rPr>
              <a:t>Questions to Ask Yourself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3101" y="1957423"/>
            <a:ext cx="8107759" cy="4204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>
                <a:solidFill>
                  <a:srgbClr val="FEE11A"/>
                </a:solidFill>
                <a:latin typeface="Source Sans Pro"/>
                <a:ea typeface="Source Sans Pro"/>
              </a:rPr>
              <a:t>Do I have my budgeted funds already? /How will you get your budgeted funds prior to departure? </a:t>
            </a:r>
            <a:endParaRPr lang="en-US"/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Remember to submit Financial Aid Adjustment Form by June 1</a:t>
            </a:r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>
                <a:solidFill>
                  <a:srgbClr val="FEE11A"/>
                </a:solidFill>
                <a:latin typeface="Source Sans Pro"/>
                <a:ea typeface="Source Sans Pro"/>
              </a:rPr>
              <a:t>What can I do before your departure to ensure you will be financially stable while abroad? </a:t>
            </a:r>
            <a:endParaRPr lang="en-US">
              <a:solidFill>
                <a:schemeClr val="bg1"/>
              </a:solidFill>
              <a:latin typeface="Aptos" panose="020B0004020202020204"/>
              <a:ea typeface="Source Sans Pro"/>
            </a:endParaRPr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350">
                <a:solidFill>
                  <a:schemeClr val="bg1"/>
                </a:solidFill>
                <a:latin typeface="Source Sans Pro"/>
              </a:rPr>
              <a:t>Research destination, create weekly budget, save money </a:t>
            </a:r>
            <a:endParaRPr lang="en-US">
              <a:solidFill>
                <a:schemeClr val="bg1"/>
              </a:solidFill>
              <a:latin typeface="Aptos" panose="020B0004020202020204"/>
              <a:ea typeface="Source Sans Pro"/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endParaRPr lang="en-US" sz="2400">
              <a:solidFill>
                <a:srgbClr val="FEE11A"/>
              </a:solidFill>
              <a:latin typeface="Source Sans Pro"/>
              <a:ea typeface="Source Sans Pro"/>
            </a:endParaRPr>
          </a:p>
          <a:p>
            <a:pPr marL="814705" lvl="2" indent="-254635">
              <a:lnSpc>
                <a:spcPts val="3310"/>
              </a:lnSpc>
              <a:buAutoNum type="alphaLcPeriod"/>
            </a:pPr>
            <a:endParaRPr lang="en-US" sz="2350">
              <a:solidFill>
                <a:schemeClr val="bg1"/>
              </a:solidFill>
              <a:latin typeface="Source Sans Pro"/>
            </a:endParaRPr>
          </a:p>
          <a:p>
            <a:pPr marL="560070" lvl="2">
              <a:lnSpc>
                <a:spcPts val="3310"/>
              </a:lnSpc>
            </a:pPr>
            <a:endParaRPr lang="en-US" sz="2350">
              <a:solidFill>
                <a:schemeClr val="bg1"/>
              </a:solidFill>
              <a:latin typeface="Source Sans Pro"/>
              <a:ea typeface="Source Sans Pro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BD2099A-4161-33E3-F046-6F941D980C5C}"/>
              </a:ext>
            </a:extLst>
          </p:cNvPr>
          <p:cNvSpPr/>
          <p:nvPr/>
        </p:nvSpPr>
        <p:spPr>
          <a:xfrm>
            <a:off x="10191841" y="2232980"/>
            <a:ext cx="1318727" cy="1318727"/>
          </a:xfrm>
          <a:custGeom>
            <a:avLst/>
            <a:gdLst/>
            <a:ahLst/>
            <a:cxnLst/>
            <a:rect l="l" t="t" r="r" b="b"/>
            <a:pathLst>
              <a:path w="1978090" h="1978090">
                <a:moveTo>
                  <a:pt x="0" y="0"/>
                </a:moveTo>
                <a:lnTo>
                  <a:pt x="1978090" y="0"/>
                </a:lnTo>
                <a:lnTo>
                  <a:pt x="1978090" y="1978090"/>
                </a:lnTo>
                <a:lnTo>
                  <a:pt x="0" y="1978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26D81AC-DDBA-E941-93AE-155BC1C3C22C}"/>
              </a:ext>
            </a:extLst>
          </p:cNvPr>
          <p:cNvSpPr/>
          <p:nvPr/>
        </p:nvSpPr>
        <p:spPr>
          <a:xfrm>
            <a:off x="10118529" y="3607526"/>
            <a:ext cx="1385869" cy="1385869"/>
          </a:xfrm>
          <a:custGeom>
            <a:avLst/>
            <a:gdLst/>
            <a:ahLst/>
            <a:cxnLst/>
            <a:rect l="l" t="t" r="r" b="b"/>
            <a:pathLst>
              <a:path w="2078803" h="2078803">
                <a:moveTo>
                  <a:pt x="0" y="0"/>
                </a:moveTo>
                <a:lnTo>
                  <a:pt x="2078803" y="0"/>
                </a:lnTo>
                <a:lnTo>
                  <a:pt x="2078803" y="2078803"/>
                </a:lnTo>
                <a:lnTo>
                  <a:pt x="0" y="20788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6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85298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1426750" b="-5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78071" y="5340776"/>
            <a:ext cx="2844770" cy="744521"/>
          </a:xfrm>
          <a:custGeom>
            <a:avLst/>
            <a:gdLst/>
            <a:ahLst/>
            <a:cxnLst/>
            <a:rect l="l" t="t" r="r" b="b"/>
            <a:pathLst>
              <a:path w="4267155" h="1116782">
                <a:moveTo>
                  <a:pt x="0" y="0"/>
                </a:moveTo>
                <a:lnTo>
                  <a:pt x="4267155" y="0"/>
                </a:lnTo>
                <a:lnTo>
                  <a:pt x="4267155" y="1116783"/>
                </a:lnTo>
                <a:lnTo>
                  <a:pt x="0" y="1116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500456" y="657586"/>
            <a:ext cx="1005745" cy="1005745"/>
          </a:xfrm>
          <a:custGeom>
            <a:avLst/>
            <a:gdLst/>
            <a:ahLst/>
            <a:cxnLst/>
            <a:rect l="l" t="t" r="r" b="b"/>
            <a:pathLst>
              <a:path w="1508617" h="1508617">
                <a:moveTo>
                  <a:pt x="0" y="0"/>
                </a:moveTo>
                <a:lnTo>
                  <a:pt x="1508617" y="0"/>
                </a:lnTo>
                <a:lnTo>
                  <a:pt x="1508617" y="1508617"/>
                </a:lnTo>
                <a:lnTo>
                  <a:pt x="0" y="15086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73101" y="692150"/>
            <a:ext cx="6734903" cy="942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370"/>
              </a:lnSpc>
            </a:pPr>
            <a:r>
              <a:rPr lang="en-US" sz="6200">
                <a:solidFill>
                  <a:srgbClr val="FFFFFF"/>
                </a:solidFill>
                <a:latin typeface="United Serif Reg 2"/>
              </a:rPr>
              <a:t>Questions? </a:t>
            </a:r>
            <a:endParaRPr lang="en-US" sz="6246">
              <a:solidFill>
                <a:srgbClr val="FFFFFF"/>
              </a:solidFill>
              <a:latin typeface="United Serif Reg 2"/>
            </a:endParaRPr>
          </a:p>
        </p:txBody>
      </p:sp>
    </p:spTree>
    <p:extLst>
      <p:ext uri="{BB962C8B-B14F-4D97-AF65-F5344CB8AC3E}">
        <p14:creationId xmlns:p14="http://schemas.microsoft.com/office/powerpoint/2010/main" val="359954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247"/>
            <a:ext cx="12192000" cy="6873247"/>
            <a:chOff x="0" y="0"/>
            <a:chExt cx="144177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1772" cy="812800"/>
            </a:xfrm>
            <a:custGeom>
              <a:avLst/>
              <a:gdLst/>
              <a:ahLst/>
              <a:cxnLst/>
              <a:rect l="l" t="t" r="r" b="b"/>
              <a:pathLst>
                <a:path w="1441772" h="812800">
                  <a:moveTo>
                    <a:pt x="0" y="0"/>
                  </a:moveTo>
                  <a:lnTo>
                    <a:pt x="1441772" y="0"/>
                  </a:lnTo>
                  <a:lnTo>
                    <a:pt x="144177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>
                <a:alphaModFix amt="28000"/>
              </a:blip>
              <a:stretch>
                <a:fillRect t="-16518" b="-165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73101" y="1957423"/>
            <a:ext cx="8107759" cy="1665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400" dirty="0">
                <a:solidFill>
                  <a:srgbClr val="FEE11A"/>
                </a:solidFill>
                <a:latin typeface="Source Sans Pro"/>
              </a:rPr>
              <a:t>Discuss how budgets are organized </a:t>
            </a:r>
            <a:endParaRPr lang="en-US" dirty="0"/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400" dirty="0">
                <a:solidFill>
                  <a:srgbClr val="FEE11A"/>
                </a:solidFill>
                <a:latin typeface="Source Sans Pro"/>
              </a:rPr>
              <a:t>How to avoid going over budget </a:t>
            </a:r>
            <a:endParaRPr lang="en-US" sz="2350" dirty="0">
              <a:solidFill>
                <a:srgbClr val="FEE11A"/>
              </a:solidFill>
              <a:latin typeface="Source Sans Pro"/>
              <a:ea typeface="Source Sans Pro"/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 dirty="0">
                <a:solidFill>
                  <a:srgbClr val="FEE11A"/>
                </a:solidFill>
                <a:latin typeface="Source Sans Pro"/>
              </a:rPr>
              <a:t>Maximizing budget</a:t>
            </a:r>
            <a:endParaRPr lang="en-US" sz="2350" dirty="0">
              <a:solidFill>
                <a:srgbClr val="FEE11A"/>
              </a:solidFill>
              <a:latin typeface="Source Sans Pro"/>
              <a:ea typeface="Source Sans Pro"/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 dirty="0">
                <a:solidFill>
                  <a:srgbClr val="FEE11A"/>
                </a:solidFill>
                <a:latin typeface="Source Sans Pro"/>
                <a:ea typeface="Source Sans Pro"/>
              </a:rPr>
              <a:t>Questions to ask yourself</a:t>
            </a:r>
            <a:endParaRPr lang="en-US" sz="2350" dirty="0">
              <a:solidFill>
                <a:srgbClr val="FFFFFF"/>
              </a:solidFill>
              <a:latin typeface="Source Sans Pro"/>
              <a:ea typeface="Source Sans Pr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5800" y="5507070"/>
            <a:ext cx="2541419" cy="665130"/>
          </a:xfrm>
          <a:custGeom>
            <a:avLst/>
            <a:gdLst/>
            <a:ahLst/>
            <a:cxnLst/>
            <a:rect l="l" t="t" r="r" b="b"/>
            <a:pathLst>
              <a:path w="3812128" h="997695">
                <a:moveTo>
                  <a:pt x="0" y="0"/>
                </a:moveTo>
                <a:lnTo>
                  <a:pt x="3812128" y="0"/>
                </a:lnTo>
                <a:lnTo>
                  <a:pt x="3812128" y="997695"/>
                </a:lnTo>
                <a:lnTo>
                  <a:pt x="0" y="9976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61468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875" t="-872232" b="-872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73101" y="692150"/>
            <a:ext cx="6734903" cy="942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370"/>
              </a:lnSpc>
            </a:pPr>
            <a:r>
              <a:rPr lang="en-US" sz="6200" b="1" dirty="0">
                <a:solidFill>
                  <a:srgbClr val="FFFFFF"/>
                </a:solidFill>
                <a:latin typeface="Source Sans Pro" panose="020B0503030403020204" pitchFamily="34" charset="0"/>
                <a:ea typeface="Calibri"/>
                <a:cs typeface="Calibri"/>
              </a:rPr>
              <a:t>Session Overview</a:t>
            </a:r>
            <a:endParaRPr lang="en-US" b="1" dirty="0">
              <a:latin typeface="Source Sans Pro" panose="020B0503030403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17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85298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1426750" b="-5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78071" y="5340776"/>
            <a:ext cx="2844770" cy="744521"/>
          </a:xfrm>
          <a:custGeom>
            <a:avLst/>
            <a:gdLst/>
            <a:ahLst/>
            <a:cxnLst/>
            <a:rect l="l" t="t" r="r" b="b"/>
            <a:pathLst>
              <a:path w="4267155" h="1116782">
                <a:moveTo>
                  <a:pt x="0" y="0"/>
                </a:moveTo>
                <a:lnTo>
                  <a:pt x="4267155" y="0"/>
                </a:lnTo>
                <a:lnTo>
                  <a:pt x="4267155" y="1116783"/>
                </a:lnTo>
                <a:lnTo>
                  <a:pt x="0" y="1116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500456" y="657586"/>
            <a:ext cx="1005745" cy="1005745"/>
          </a:xfrm>
          <a:custGeom>
            <a:avLst/>
            <a:gdLst/>
            <a:ahLst/>
            <a:cxnLst/>
            <a:rect l="l" t="t" r="r" b="b"/>
            <a:pathLst>
              <a:path w="1508617" h="1508617">
                <a:moveTo>
                  <a:pt x="0" y="0"/>
                </a:moveTo>
                <a:lnTo>
                  <a:pt x="1508617" y="0"/>
                </a:lnTo>
                <a:lnTo>
                  <a:pt x="1508617" y="1508617"/>
                </a:lnTo>
                <a:lnTo>
                  <a:pt x="0" y="15086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73101" y="681107"/>
            <a:ext cx="9838120" cy="894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370"/>
              </a:lnSpc>
            </a:pPr>
            <a:r>
              <a:rPr lang="en-US" sz="5400" b="1" dirty="0">
                <a:solidFill>
                  <a:srgbClr val="FFFFFF"/>
                </a:solidFill>
                <a:latin typeface="Source Sans Pro" panose="020B0503030403020204" pitchFamily="34" charset="0"/>
                <a:ea typeface="Calibri"/>
                <a:cs typeface="Calibri"/>
              </a:rPr>
              <a:t>How Budgets are Organized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101" y="1957423"/>
            <a:ext cx="8107759" cy="2935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 dirty="0">
                <a:solidFill>
                  <a:srgbClr val="FEE11A"/>
                </a:solidFill>
                <a:latin typeface="Source Sans Pro"/>
              </a:rPr>
              <a:t>Program fees </a:t>
            </a:r>
            <a:endParaRPr lang="en-US" dirty="0"/>
          </a:p>
          <a:p>
            <a:pPr marL="1020445" lvl="2" indent="-339725">
              <a:lnSpc>
                <a:spcPts val="3310"/>
              </a:lnSpc>
              <a:buAutoNum type="alphaLcPeriod"/>
            </a:pPr>
            <a:r>
              <a:rPr lang="en-US" sz="2350" dirty="0">
                <a:solidFill>
                  <a:srgbClr val="FFFFFF"/>
                </a:solidFill>
                <a:latin typeface="Source Sans Pro"/>
                <a:ea typeface="Source Sans Pro"/>
              </a:rPr>
              <a:t>$500 deposit/ UO Study Abroad Fee</a:t>
            </a:r>
          </a:p>
          <a:p>
            <a:pPr marL="1020445" lvl="2" indent="-339725">
              <a:lnSpc>
                <a:spcPts val="3310"/>
              </a:lnSpc>
              <a:buAutoNum type="alphaLcPeriod"/>
            </a:pPr>
            <a:r>
              <a:rPr lang="en-US" sz="2350" dirty="0">
                <a:solidFill>
                  <a:srgbClr val="FFFFFF"/>
                </a:solidFill>
                <a:latin typeface="Source Sans Pro"/>
                <a:ea typeface="Source Sans Pro"/>
              </a:rPr>
              <a:t>Program fee for your specific program</a:t>
            </a:r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 dirty="0">
                <a:solidFill>
                  <a:srgbClr val="FEE11A"/>
                </a:solidFill>
                <a:latin typeface="Source Sans Pro"/>
              </a:rPr>
              <a:t>Estimated expenses</a:t>
            </a:r>
            <a:endParaRPr lang="en-US" sz="2350" dirty="0">
              <a:solidFill>
                <a:srgbClr val="FEE11A"/>
              </a:solidFill>
              <a:latin typeface="Source Sans Pro"/>
              <a:ea typeface="Source Sans Pro"/>
            </a:endParaRPr>
          </a:p>
          <a:p>
            <a:pPr marL="1020445" lvl="2" indent="-339725">
              <a:lnSpc>
                <a:spcPts val="3310"/>
              </a:lnSpc>
              <a:buAutoNum type="alphaLcPeriod"/>
            </a:pPr>
            <a:r>
              <a:rPr lang="en-US" sz="2350" dirty="0">
                <a:solidFill>
                  <a:srgbClr val="FFFFFF"/>
                </a:solidFill>
                <a:latin typeface="Source Sans Pro"/>
              </a:rPr>
              <a:t>Airfare, transportation, meals, cell phone, passport, additional living expenses, etc. </a:t>
            </a:r>
            <a:endParaRPr lang="en-US" sz="2350" dirty="0">
              <a:solidFill>
                <a:srgbClr val="FFFFFF"/>
              </a:solidFill>
              <a:latin typeface="Source Sans Pro"/>
              <a:ea typeface="Source Sans Pro"/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endParaRPr lang="en-US" sz="2350" dirty="0">
              <a:solidFill>
                <a:srgbClr val="FEE11A"/>
              </a:solidFill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0608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BB88D0-9AFD-7E3E-2C9F-B3150F7D3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2" y="227692"/>
            <a:ext cx="5354944" cy="6312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FDA27C-6B90-1928-0159-50026679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620" y="228600"/>
            <a:ext cx="5324801" cy="6320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B4175D-60F4-1475-E9EC-5444BF3592EA}"/>
              </a:ext>
            </a:extLst>
          </p:cNvPr>
          <p:cNvSpPr/>
          <p:nvPr/>
        </p:nvSpPr>
        <p:spPr>
          <a:xfrm>
            <a:off x="513347" y="2630906"/>
            <a:ext cx="4571999" cy="224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1B654-F5A9-FF7A-09EE-C72388DF50FA}"/>
              </a:ext>
            </a:extLst>
          </p:cNvPr>
          <p:cNvSpPr/>
          <p:nvPr/>
        </p:nvSpPr>
        <p:spPr>
          <a:xfrm>
            <a:off x="513347" y="4212415"/>
            <a:ext cx="4571999" cy="224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D244E-2EB1-C2E6-B424-FE19CCE84BE8}"/>
              </a:ext>
            </a:extLst>
          </p:cNvPr>
          <p:cNvSpPr/>
          <p:nvPr/>
        </p:nvSpPr>
        <p:spPr>
          <a:xfrm>
            <a:off x="513346" y="5204452"/>
            <a:ext cx="4571999" cy="224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3CC52-E8AD-E4D2-32C2-DEA76B3A21AA}"/>
              </a:ext>
            </a:extLst>
          </p:cNvPr>
          <p:cNvSpPr/>
          <p:nvPr/>
        </p:nvSpPr>
        <p:spPr>
          <a:xfrm>
            <a:off x="6753120" y="2745925"/>
            <a:ext cx="4571999" cy="224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A794F9-B597-AC1B-95EE-5B88B99C0C34}"/>
              </a:ext>
            </a:extLst>
          </p:cNvPr>
          <p:cNvSpPr/>
          <p:nvPr/>
        </p:nvSpPr>
        <p:spPr>
          <a:xfrm>
            <a:off x="6753119" y="5204453"/>
            <a:ext cx="4571999" cy="224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FDF10-5493-D98D-BFB9-F13CA939D8DB}"/>
              </a:ext>
            </a:extLst>
          </p:cNvPr>
          <p:cNvSpPr/>
          <p:nvPr/>
        </p:nvSpPr>
        <p:spPr>
          <a:xfrm>
            <a:off x="6753118" y="4435264"/>
            <a:ext cx="4571999" cy="224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42EAAF-4A8F-2DDF-C37E-556465652EA8}"/>
              </a:ext>
            </a:extLst>
          </p:cNvPr>
          <p:cNvSpPr/>
          <p:nvPr/>
        </p:nvSpPr>
        <p:spPr>
          <a:xfrm>
            <a:off x="4021421" y="3349773"/>
            <a:ext cx="618226" cy="167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C164CB-6E02-5B49-3CDD-05AFA7AF385C}"/>
              </a:ext>
            </a:extLst>
          </p:cNvPr>
          <p:cNvSpPr/>
          <p:nvPr/>
        </p:nvSpPr>
        <p:spPr>
          <a:xfrm>
            <a:off x="7098175" y="3586999"/>
            <a:ext cx="618226" cy="167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DBB58-3824-D571-C008-62CF76A076CA}"/>
              </a:ext>
            </a:extLst>
          </p:cNvPr>
          <p:cNvSpPr/>
          <p:nvPr/>
        </p:nvSpPr>
        <p:spPr>
          <a:xfrm>
            <a:off x="10232440" y="3443225"/>
            <a:ext cx="1114244" cy="1527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FCB93263-72EC-F96E-82F8-2C384453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74" y="149398"/>
            <a:ext cx="5291400" cy="6574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521019-8A21-069D-6855-3B3BD5135EB5}"/>
              </a:ext>
            </a:extLst>
          </p:cNvPr>
          <p:cNvSpPr/>
          <p:nvPr/>
        </p:nvSpPr>
        <p:spPr>
          <a:xfrm>
            <a:off x="283309" y="2070189"/>
            <a:ext cx="4571999" cy="224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0ECD55-1173-D518-1FA5-3F0DC35DFEB4}"/>
              </a:ext>
            </a:extLst>
          </p:cNvPr>
          <p:cNvSpPr/>
          <p:nvPr/>
        </p:nvSpPr>
        <p:spPr>
          <a:xfrm>
            <a:off x="283309" y="3213189"/>
            <a:ext cx="2170981" cy="957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C20C2-4B58-2CD5-5D1F-E0124D61C3BC}"/>
              </a:ext>
            </a:extLst>
          </p:cNvPr>
          <p:cNvSpPr/>
          <p:nvPr/>
        </p:nvSpPr>
        <p:spPr>
          <a:xfrm>
            <a:off x="283308" y="4363377"/>
            <a:ext cx="963283" cy="195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EAD2EA-52C6-1BCF-B663-7DAA56C9CCF7}"/>
              </a:ext>
            </a:extLst>
          </p:cNvPr>
          <p:cNvSpPr/>
          <p:nvPr/>
        </p:nvSpPr>
        <p:spPr>
          <a:xfrm>
            <a:off x="283307" y="5527942"/>
            <a:ext cx="1940943" cy="195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heet of paper with text&#10;&#10;Description automatically generated">
            <a:extLst>
              <a:ext uri="{FF2B5EF4-FFF2-40B4-BE49-F238E27FC236}">
                <a16:creationId xmlns:a16="http://schemas.microsoft.com/office/drawing/2014/main" id="{09FEBD50-15A1-ECA2-8DD6-3A179B053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028" y="152400"/>
            <a:ext cx="5273133" cy="65679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4252F6-A0A3-E789-F219-AA50288C886F}"/>
              </a:ext>
            </a:extLst>
          </p:cNvPr>
          <p:cNvSpPr/>
          <p:nvPr/>
        </p:nvSpPr>
        <p:spPr>
          <a:xfrm>
            <a:off x="5934216" y="2351152"/>
            <a:ext cx="4571999" cy="224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42413-1806-098A-C7E7-7DC9A6642858}"/>
              </a:ext>
            </a:extLst>
          </p:cNvPr>
          <p:cNvSpPr/>
          <p:nvPr/>
        </p:nvSpPr>
        <p:spPr>
          <a:xfrm>
            <a:off x="5933611" y="4334623"/>
            <a:ext cx="4571999" cy="224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6ECC6-8C8E-C1C5-B3E4-077C45C1C64F}"/>
              </a:ext>
            </a:extLst>
          </p:cNvPr>
          <p:cNvSpPr/>
          <p:nvPr/>
        </p:nvSpPr>
        <p:spPr>
          <a:xfrm>
            <a:off x="5933610" y="2990339"/>
            <a:ext cx="4672640" cy="555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4CE36-D7B7-2AD5-6C88-3DFE6C7BCB65}"/>
              </a:ext>
            </a:extLst>
          </p:cNvPr>
          <p:cNvSpPr/>
          <p:nvPr/>
        </p:nvSpPr>
        <p:spPr>
          <a:xfrm>
            <a:off x="5983931" y="5607019"/>
            <a:ext cx="4571999" cy="224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7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document&#10;&#10;Description automatically generated">
            <a:extLst>
              <a:ext uri="{FF2B5EF4-FFF2-40B4-BE49-F238E27FC236}">
                <a16:creationId xmlns:a16="http://schemas.microsoft.com/office/drawing/2014/main" id="{1893CB3D-ABF4-455F-5D6D-9B13FB52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9" y="-1176"/>
            <a:ext cx="6096000" cy="3343952"/>
          </a:xfrm>
          <a:prstGeom prst="rect">
            <a:avLst/>
          </a:prstGeom>
        </p:spPr>
      </p:pic>
      <p:pic>
        <p:nvPicPr>
          <p:cNvPr id="3" name="Picture 2" descr="A green and white document with white text&#10;&#10;Description automatically generated">
            <a:extLst>
              <a:ext uri="{FF2B5EF4-FFF2-40B4-BE49-F238E27FC236}">
                <a16:creationId xmlns:a16="http://schemas.microsoft.com/office/drawing/2014/main" id="{FD267948-EFF3-9042-4601-FADA1A97C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189" y="201"/>
            <a:ext cx="5733738" cy="4114800"/>
          </a:xfrm>
          <a:prstGeom prst="rect">
            <a:avLst/>
          </a:prstGeom>
        </p:spPr>
      </p:pic>
      <p:pic>
        <p:nvPicPr>
          <p:cNvPr id="5" name="Picture 4" descr="A screen shot of a document&#10;&#10;Description automatically generated">
            <a:extLst>
              <a:ext uri="{FF2B5EF4-FFF2-40B4-BE49-F238E27FC236}">
                <a16:creationId xmlns:a16="http://schemas.microsoft.com/office/drawing/2014/main" id="{A8D901D9-05E8-EFF9-AA1A-6E4AF5800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91"/>
          <a:stretch/>
        </p:blipFill>
        <p:spPr>
          <a:xfrm>
            <a:off x="5956969" y="3992624"/>
            <a:ext cx="5715000" cy="25653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354462-03AA-FC93-4BF5-FAAD755FA563}"/>
              </a:ext>
            </a:extLst>
          </p:cNvPr>
          <p:cNvSpPr/>
          <p:nvPr/>
        </p:nvSpPr>
        <p:spPr>
          <a:xfrm>
            <a:off x="6191334" y="1584080"/>
            <a:ext cx="5289404" cy="135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22AB23-5974-ED4A-5F76-E1B43F48CDFE}"/>
              </a:ext>
            </a:extLst>
          </p:cNvPr>
          <p:cNvSpPr/>
          <p:nvPr/>
        </p:nvSpPr>
        <p:spPr>
          <a:xfrm>
            <a:off x="368123" y="1541401"/>
            <a:ext cx="5341187" cy="1527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A10EBA-ACDB-A43D-AA03-A4CC000AEC94}"/>
              </a:ext>
            </a:extLst>
          </p:cNvPr>
          <p:cNvSpPr/>
          <p:nvPr/>
        </p:nvSpPr>
        <p:spPr>
          <a:xfrm>
            <a:off x="373294" y="2241328"/>
            <a:ext cx="5341187" cy="1527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FACE-5296-6C14-6037-9CA20AB2022C}"/>
              </a:ext>
            </a:extLst>
          </p:cNvPr>
          <p:cNvSpPr/>
          <p:nvPr/>
        </p:nvSpPr>
        <p:spPr>
          <a:xfrm>
            <a:off x="6202230" y="2533644"/>
            <a:ext cx="5302442" cy="1268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 shot of a document&#10;&#10;Description automatically generated">
            <a:extLst>
              <a:ext uri="{FF2B5EF4-FFF2-40B4-BE49-F238E27FC236}">
                <a16:creationId xmlns:a16="http://schemas.microsoft.com/office/drawing/2014/main" id="{BFBA6987-70D5-FF71-9331-9E3566A23B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9" t="27533" r="4881" b="1838"/>
          <a:stretch/>
        </p:blipFill>
        <p:spPr>
          <a:xfrm>
            <a:off x="2061" y="3363367"/>
            <a:ext cx="5763694" cy="25161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8A59A6-55F4-F0F1-C608-B5D57A63B2FD}"/>
              </a:ext>
            </a:extLst>
          </p:cNvPr>
          <p:cNvSpPr/>
          <p:nvPr/>
        </p:nvSpPr>
        <p:spPr>
          <a:xfrm>
            <a:off x="267519" y="4274336"/>
            <a:ext cx="5341187" cy="1527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FEE200-7675-9FCF-51C1-865F33B56BAC}"/>
              </a:ext>
            </a:extLst>
          </p:cNvPr>
          <p:cNvSpPr/>
          <p:nvPr/>
        </p:nvSpPr>
        <p:spPr>
          <a:xfrm>
            <a:off x="267519" y="5002915"/>
            <a:ext cx="5341187" cy="1527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3A7AAC-3201-9546-2727-9A6439796C24}"/>
              </a:ext>
            </a:extLst>
          </p:cNvPr>
          <p:cNvSpPr/>
          <p:nvPr/>
        </p:nvSpPr>
        <p:spPr>
          <a:xfrm>
            <a:off x="6093883" y="4635283"/>
            <a:ext cx="5404970" cy="178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EF5D96-B591-F7E4-DBC7-25B87E0D14F6}"/>
              </a:ext>
            </a:extLst>
          </p:cNvPr>
          <p:cNvSpPr/>
          <p:nvPr/>
        </p:nvSpPr>
        <p:spPr>
          <a:xfrm>
            <a:off x="6093883" y="5357630"/>
            <a:ext cx="5417885" cy="165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5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85298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1426750" b="-5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78071" y="5340776"/>
            <a:ext cx="2844770" cy="744521"/>
          </a:xfrm>
          <a:custGeom>
            <a:avLst/>
            <a:gdLst/>
            <a:ahLst/>
            <a:cxnLst/>
            <a:rect l="l" t="t" r="r" b="b"/>
            <a:pathLst>
              <a:path w="4267155" h="1116782">
                <a:moveTo>
                  <a:pt x="0" y="0"/>
                </a:moveTo>
                <a:lnTo>
                  <a:pt x="4267155" y="0"/>
                </a:lnTo>
                <a:lnTo>
                  <a:pt x="4267155" y="1116783"/>
                </a:lnTo>
                <a:lnTo>
                  <a:pt x="0" y="1116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500456" y="657586"/>
            <a:ext cx="1005745" cy="1005745"/>
          </a:xfrm>
          <a:custGeom>
            <a:avLst/>
            <a:gdLst/>
            <a:ahLst/>
            <a:cxnLst/>
            <a:rect l="l" t="t" r="r" b="b"/>
            <a:pathLst>
              <a:path w="1508617" h="1508617">
                <a:moveTo>
                  <a:pt x="0" y="0"/>
                </a:moveTo>
                <a:lnTo>
                  <a:pt x="1508617" y="0"/>
                </a:lnTo>
                <a:lnTo>
                  <a:pt x="1508617" y="1508617"/>
                </a:lnTo>
                <a:lnTo>
                  <a:pt x="0" y="15086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73101" y="681107"/>
            <a:ext cx="9838120" cy="894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370"/>
              </a:lnSpc>
            </a:pPr>
            <a:r>
              <a:rPr lang="en-US" sz="5400" dirty="0">
                <a:solidFill>
                  <a:srgbClr val="FFFFFF"/>
                </a:solidFill>
                <a:latin typeface="Source Sans Pro" panose="020B0503030403020204" pitchFamily="34" charset="0"/>
              </a:rPr>
              <a:t>How to Avoid Going Over Budget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101" y="1957423"/>
            <a:ext cx="8107759" cy="4627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 dirty="0">
                <a:solidFill>
                  <a:srgbClr val="FEE11A"/>
                </a:solidFill>
                <a:latin typeface="Source Sans Pro"/>
              </a:rPr>
              <a:t>Take local buses or trains </a:t>
            </a:r>
            <a:endParaRPr lang="en-US" dirty="0"/>
          </a:p>
          <a:p>
            <a:pPr marL="1020445" lvl="2" indent="-339725">
              <a:lnSpc>
                <a:spcPts val="3310"/>
              </a:lnSpc>
              <a:buAutoNum type="alphaLcPeriod"/>
            </a:pPr>
            <a:r>
              <a:rPr lang="en-US" sz="2350" dirty="0" err="1">
                <a:solidFill>
                  <a:srgbClr val="FFFFFF"/>
                </a:solidFill>
                <a:latin typeface="Source Sans Pro"/>
              </a:rPr>
              <a:t>Ubering</a:t>
            </a:r>
            <a:r>
              <a:rPr lang="en-US" sz="2350" dirty="0">
                <a:solidFill>
                  <a:srgbClr val="FFFFFF"/>
                </a:solidFill>
                <a:latin typeface="Source Sans Pro"/>
              </a:rPr>
              <a:t> everywhere is more expensive and often unnecessary </a:t>
            </a:r>
            <a:endParaRPr lang="en-US" sz="2350" dirty="0">
              <a:solidFill>
                <a:srgbClr val="FFFFFF"/>
              </a:solidFill>
              <a:latin typeface="Source Sans Pro"/>
              <a:ea typeface="Source Sans Pro"/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 dirty="0">
                <a:solidFill>
                  <a:srgbClr val="FEE11A"/>
                </a:solidFill>
                <a:latin typeface="Source Sans Pro"/>
              </a:rPr>
              <a:t>Limit nights out</a:t>
            </a:r>
            <a:endParaRPr lang="en-US" sz="2350" dirty="0">
              <a:solidFill>
                <a:srgbClr val="FFFFFF"/>
              </a:solidFill>
              <a:latin typeface="Source Sans Pro"/>
            </a:endParaRPr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350" dirty="0">
                <a:solidFill>
                  <a:srgbClr val="FFFFFF"/>
                </a:solidFill>
                <a:latin typeface="Source Sans Pro"/>
              </a:rPr>
              <a:t>Drinks and dinners out can add up quickly</a:t>
            </a:r>
            <a:endParaRPr lang="en-US" sz="2350" dirty="0">
              <a:solidFill>
                <a:srgbClr val="FFFFFF"/>
              </a:solidFill>
              <a:latin typeface="Source Sans Pro"/>
              <a:ea typeface="Source Sans Pro"/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400" dirty="0">
                <a:solidFill>
                  <a:srgbClr val="FEE11A"/>
                </a:solidFill>
                <a:latin typeface="Source Sans Pro"/>
                <a:ea typeface="Source Sans Pro"/>
              </a:rPr>
              <a:t>Take advantage of included meals on your program </a:t>
            </a:r>
            <a:endParaRPr lang="en-US" sz="2350" dirty="0">
              <a:solidFill>
                <a:srgbClr val="FFFFFF"/>
              </a:solidFill>
              <a:latin typeface="Source Sans Pro"/>
              <a:ea typeface="Source Sans Pro"/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400" dirty="0">
                <a:solidFill>
                  <a:srgbClr val="FEE11A"/>
                </a:solidFill>
                <a:latin typeface="Source Sans Pro"/>
                <a:ea typeface="Source Sans Pro"/>
              </a:rPr>
              <a:t>Understand the exchange rate of the currency abroad </a:t>
            </a:r>
          </a:p>
          <a:p>
            <a:pPr marL="1020445" lvl="2" indent="-339725">
              <a:lnSpc>
                <a:spcPts val="3310"/>
              </a:lnSpc>
              <a:buAutoNum type="alphaLcPeriod"/>
            </a:pPr>
            <a:endParaRPr lang="en-US" sz="2350" dirty="0">
              <a:solidFill>
                <a:srgbClr val="FFFFFF"/>
              </a:solidFill>
              <a:latin typeface="Source Sans Pro"/>
              <a:ea typeface="Source Sans Pro"/>
            </a:endParaRPr>
          </a:p>
          <a:p>
            <a:pPr marL="1020445" lvl="2" indent="-339725">
              <a:lnSpc>
                <a:spcPts val="3310"/>
              </a:lnSpc>
              <a:buAutoNum type="alphaLcPeriod"/>
            </a:pPr>
            <a:endParaRPr lang="en-US" sz="2350" dirty="0">
              <a:solidFill>
                <a:srgbClr val="FFFFFF"/>
              </a:solidFill>
              <a:latin typeface="Source Sans Pro"/>
              <a:ea typeface="Source Sans Pro"/>
            </a:endParaRPr>
          </a:p>
          <a:p>
            <a:pPr marL="509905" lvl="1" indent="-254635">
              <a:lnSpc>
                <a:spcPts val="3310"/>
              </a:lnSpc>
              <a:buAutoNum type="arabicPeriod"/>
            </a:pPr>
            <a:endParaRPr lang="en-US" sz="2350" dirty="0">
              <a:solidFill>
                <a:srgbClr val="FEE11A"/>
              </a:solidFill>
              <a:latin typeface="Source Sans Pro"/>
              <a:ea typeface="Source Sans Pro"/>
            </a:endParaRPr>
          </a:p>
          <a:p>
            <a:pPr marL="1020445" lvl="2" indent="-339725">
              <a:lnSpc>
                <a:spcPts val="3310"/>
              </a:lnSpc>
              <a:buAutoNum type="alphaLcPeriod"/>
            </a:pPr>
            <a:endParaRPr lang="en-US" sz="2350" dirty="0">
              <a:solidFill>
                <a:srgbClr val="FFFFFF"/>
              </a:solidFill>
              <a:latin typeface="Source Sans Pro"/>
              <a:ea typeface="Source Sans Pro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26A28198-4C56-72A0-864E-C87E5C32D27A}"/>
              </a:ext>
            </a:extLst>
          </p:cNvPr>
          <p:cNvSpPr/>
          <p:nvPr/>
        </p:nvSpPr>
        <p:spPr>
          <a:xfrm>
            <a:off x="10299357" y="3376995"/>
            <a:ext cx="1082323" cy="1082323"/>
          </a:xfrm>
          <a:custGeom>
            <a:avLst/>
            <a:gdLst/>
            <a:ahLst/>
            <a:cxnLst/>
            <a:rect l="l" t="t" r="r" b="b"/>
            <a:pathLst>
              <a:path w="1887940" h="1887940">
                <a:moveTo>
                  <a:pt x="0" y="0"/>
                </a:moveTo>
                <a:lnTo>
                  <a:pt x="1887940" y="0"/>
                </a:lnTo>
                <a:lnTo>
                  <a:pt x="1887940" y="1887940"/>
                </a:lnTo>
                <a:lnTo>
                  <a:pt x="0" y="18879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C5073B5-E3BE-9A1E-4634-486B38F8A1AE}"/>
              </a:ext>
            </a:extLst>
          </p:cNvPr>
          <p:cNvSpPr/>
          <p:nvPr/>
        </p:nvSpPr>
        <p:spPr>
          <a:xfrm>
            <a:off x="9418133" y="2397876"/>
            <a:ext cx="1082323" cy="1082323"/>
          </a:xfrm>
          <a:custGeom>
            <a:avLst/>
            <a:gdLst/>
            <a:ahLst/>
            <a:cxnLst/>
            <a:rect l="l" t="t" r="r" b="b"/>
            <a:pathLst>
              <a:path w="1896270" h="1896270">
                <a:moveTo>
                  <a:pt x="0" y="0"/>
                </a:moveTo>
                <a:lnTo>
                  <a:pt x="1896271" y="0"/>
                </a:lnTo>
                <a:lnTo>
                  <a:pt x="1896271" y="1896271"/>
                </a:lnTo>
                <a:lnTo>
                  <a:pt x="0" y="18962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7CFDAD7C-EC4F-111D-2CA1-1C5DB1F3C5F8}"/>
              </a:ext>
            </a:extLst>
          </p:cNvPr>
          <p:cNvSpPr/>
          <p:nvPr/>
        </p:nvSpPr>
        <p:spPr>
          <a:xfrm>
            <a:off x="9404108" y="3923085"/>
            <a:ext cx="1082322" cy="1082322"/>
          </a:xfrm>
          <a:custGeom>
            <a:avLst/>
            <a:gdLst/>
            <a:ahLst/>
            <a:cxnLst/>
            <a:rect l="l" t="t" r="r" b="b"/>
            <a:pathLst>
              <a:path w="1929208" h="1929208">
                <a:moveTo>
                  <a:pt x="0" y="0"/>
                </a:moveTo>
                <a:lnTo>
                  <a:pt x="1929208" y="0"/>
                </a:lnTo>
                <a:lnTo>
                  <a:pt x="1929208" y="1929207"/>
                </a:lnTo>
                <a:lnTo>
                  <a:pt x="0" y="19292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0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85298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1426750" b="-5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78071" y="5340776"/>
            <a:ext cx="2844770" cy="744521"/>
          </a:xfrm>
          <a:custGeom>
            <a:avLst/>
            <a:gdLst/>
            <a:ahLst/>
            <a:cxnLst/>
            <a:rect l="l" t="t" r="r" b="b"/>
            <a:pathLst>
              <a:path w="4267155" h="1116782">
                <a:moveTo>
                  <a:pt x="0" y="0"/>
                </a:moveTo>
                <a:lnTo>
                  <a:pt x="4267155" y="0"/>
                </a:lnTo>
                <a:lnTo>
                  <a:pt x="4267155" y="1116783"/>
                </a:lnTo>
                <a:lnTo>
                  <a:pt x="0" y="1116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500456" y="657586"/>
            <a:ext cx="1005745" cy="1005745"/>
          </a:xfrm>
          <a:custGeom>
            <a:avLst/>
            <a:gdLst/>
            <a:ahLst/>
            <a:cxnLst/>
            <a:rect l="l" t="t" r="r" b="b"/>
            <a:pathLst>
              <a:path w="1508617" h="1508617">
                <a:moveTo>
                  <a:pt x="0" y="0"/>
                </a:moveTo>
                <a:lnTo>
                  <a:pt x="1508617" y="0"/>
                </a:lnTo>
                <a:lnTo>
                  <a:pt x="1508617" y="1508617"/>
                </a:lnTo>
                <a:lnTo>
                  <a:pt x="0" y="15086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73101" y="681107"/>
            <a:ext cx="9838120" cy="894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370"/>
              </a:lnSpc>
            </a:pPr>
            <a:r>
              <a:rPr lang="en-US" sz="5400" dirty="0">
                <a:solidFill>
                  <a:srgbClr val="FFFFFF"/>
                </a:solidFill>
                <a:latin typeface="Source Sans Pro" panose="020B0503030403020204" pitchFamily="34" charset="0"/>
              </a:rPr>
              <a:t>How to Avoid Going Over Budget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101" y="1957423"/>
            <a:ext cx="8107759" cy="3781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5270" lvl="1">
              <a:lnSpc>
                <a:spcPts val="3310"/>
              </a:lnSpc>
            </a:pPr>
            <a:r>
              <a:rPr lang="en-US" sz="2350" dirty="0">
                <a:solidFill>
                  <a:srgbClr val="FEE11A"/>
                </a:solidFill>
                <a:latin typeface="Source Sans Pro"/>
              </a:rPr>
              <a:t>5. Plan for estimated expenses listed on the program budget </a:t>
            </a:r>
            <a:endParaRPr lang="en-US" sz="2350" dirty="0">
              <a:solidFill>
                <a:srgbClr val="FEE11A"/>
              </a:solidFill>
              <a:latin typeface="Source Sans Pro"/>
              <a:ea typeface="Source Sans Pro"/>
            </a:endParaRPr>
          </a:p>
          <a:p>
            <a:pPr marL="1020445" lvl="2" indent="-339725">
              <a:lnSpc>
                <a:spcPts val="3310"/>
              </a:lnSpc>
              <a:buAutoNum type="alphaLcPeriod"/>
            </a:pPr>
            <a:r>
              <a:rPr lang="en-US" sz="2350" dirty="0">
                <a:solidFill>
                  <a:srgbClr val="FFFFFF"/>
                </a:solidFill>
                <a:latin typeface="Source Sans Pro"/>
              </a:rPr>
              <a:t>Some items might be budgeted but not explicitly stated in budget: laundry, transportation from airport, food on excursions</a:t>
            </a:r>
            <a:endParaRPr lang="en-US" sz="2350" dirty="0">
              <a:solidFill>
                <a:srgbClr val="FFFFFF"/>
              </a:solidFill>
              <a:latin typeface="Source Sans Pro"/>
              <a:ea typeface="Source Sans Pro"/>
            </a:endParaRPr>
          </a:p>
          <a:p>
            <a:pPr marL="255270" lvl="1">
              <a:lnSpc>
                <a:spcPts val="3310"/>
              </a:lnSpc>
            </a:pPr>
            <a:r>
              <a:rPr lang="en-US" sz="2350" dirty="0">
                <a:solidFill>
                  <a:srgbClr val="FEE11A"/>
                </a:solidFill>
                <a:latin typeface="Source Sans Pro"/>
              </a:rPr>
              <a:t>6. Review and understand your program budget and program offerings. </a:t>
            </a:r>
            <a:endParaRPr lang="en-US" sz="2350" dirty="0">
              <a:solidFill>
                <a:srgbClr val="FEE11A"/>
              </a:solidFill>
              <a:latin typeface="Source Sans Pro"/>
              <a:ea typeface="Source Sans Pro"/>
            </a:endParaRPr>
          </a:p>
          <a:p>
            <a:pPr marL="1020445" lvl="2" indent="-339725">
              <a:lnSpc>
                <a:spcPts val="3310"/>
              </a:lnSpc>
              <a:buAutoNum type="alphaLcPeriod"/>
            </a:pPr>
            <a:r>
              <a:rPr lang="en-US" sz="2350" dirty="0">
                <a:solidFill>
                  <a:srgbClr val="FFFFFF"/>
                </a:solidFill>
                <a:latin typeface="Source Sans Pro"/>
              </a:rPr>
              <a:t>Create weekly budgets to stay on track financially </a:t>
            </a:r>
            <a:endParaRPr lang="en-US" sz="2350" dirty="0">
              <a:solidFill>
                <a:srgbClr val="FFFFFF"/>
              </a:solidFill>
              <a:latin typeface="Source Sans Pro"/>
              <a:ea typeface="Source Sans Pro"/>
            </a:endParaRPr>
          </a:p>
          <a:p>
            <a:pPr marL="255270" lvl="1">
              <a:lnSpc>
                <a:spcPts val="3310"/>
              </a:lnSpc>
            </a:pPr>
            <a:r>
              <a:rPr lang="en-US" sz="2350" dirty="0">
                <a:solidFill>
                  <a:srgbClr val="FEE11A"/>
                </a:solidFill>
                <a:latin typeface="Source Sans Pro"/>
              </a:rPr>
              <a:t>7. </a:t>
            </a:r>
            <a:r>
              <a:rPr lang="en-US" sz="2400" dirty="0">
                <a:solidFill>
                  <a:srgbClr val="FEE11A"/>
                </a:solidFill>
                <a:latin typeface="Source Sans Pro"/>
                <a:ea typeface="Source Sans Pro"/>
              </a:rPr>
              <a:t>Have your own budget for personal travel</a:t>
            </a:r>
            <a:endParaRPr lang="en-US" dirty="0"/>
          </a:p>
          <a:p>
            <a:pPr marL="1020445" lvl="2" indent="-339725">
              <a:lnSpc>
                <a:spcPts val="3310"/>
              </a:lnSpc>
              <a:buAutoNum type="alphaLcPeriod"/>
            </a:pPr>
            <a:endParaRPr lang="en-US" sz="2350" dirty="0">
              <a:solidFill>
                <a:srgbClr val="FFFFFF"/>
              </a:solidFill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9185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85298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1426750" b="-5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78071" y="5340776"/>
            <a:ext cx="2844770" cy="744521"/>
          </a:xfrm>
          <a:custGeom>
            <a:avLst/>
            <a:gdLst/>
            <a:ahLst/>
            <a:cxnLst/>
            <a:rect l="l" t="t" r="r" b="b"/>
            <a:pathLst>
              <a:path w="4267155" h="1116782">
                <a:moveTo>
                  <a:pt x="0" y="0"/>
                </a:moveTo>
                <a:lnTo>
                  <a:pt x="4267155" y="0"/>
                </a:lnTo>
                <a:lnTo>
                  <a:pt x="4267155" y="1116783"/>
                </a:lnTo>
                <a:lnTo>
                  <a:pt x="0" y="1116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500456" y="657586"/>
            <a:ext cx="1005745" cy="1005745"/>
          </a:xfrm>
          <a:custGeom>
            <a:avLst/>
            <a:gdLst/>
            <a:ahLst/>
            <a:cxnLst/>
            <a:rect l="l" t="t" r="r" b="b"/>
            <a:pathLst>
              <a:path w="1508617" h="1508617">
                <a:moveTo>
                  <a:pt x="0" y="0"/>
                </a:moveTo>
                <a:lnTo>
                  <a:pt x="1508617" y="0"/>
                </a:lnTo>
                <a:lnTo>
                  <a:pt x="1508617" y="1508617"/>
                </a:lnTo>
                <a:lnTo>
                  <a:pt x="0" y="15086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73101" y="662844"/>
            <a:ext cx="9826863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370"/>
              </a:lnSpc>
            </a:pPr>
            <a:r>
              <a:rPr lang="en-US" sz="6200" dirty="0">
                <a:solidFill>
                  <a:srgbClr val="FFFFFF"/>
                </a:solidFill>
                <a:latin typeface="Source Sans Pro" panose="020B0503030403020204" pitchFamily="34" charset="0"/>
              </a:rPr>
              <a:t>Personal Travel Budgeting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101" y="1957423"/>
            <a:ext cx="8107759" cy="3358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905" lvl="1" indent="-254635">
              <a:lnSpc>
                <a:spcPts val="3310"/>
              </a:lnSpc>
              <a:buAutoNum type="arabicPeriod"/>
            </a:pPr>
            <a:r>
              <a:rPr lang="en-US" sz="2350">
                <a:solidFill>
                  <a:srgbClr val="FEE11A"/>
                </a:solidFill>
                <a:latin typeface="Source Sans Pro"/>
              </a:rPr>
              <a:t>If you want to go to another country or city while abroad that is outside of the program, consider: </a:t>
            </a:r>
            <a:endParaRPr lang="en-US">
              <a:solidFill>
                <a:srgbClr val="FEE11A"/>
              </a:solidFill>
              <a:latin typeface="Aptos" panose="020B0004020202020204"/>
            </a:endParaRPr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350">
                <a:solidFill>
                  <a:schemeClr val="bg1"/>
                </a:solidFill>
                <a:latin typeface="Source Sans Pro"/>
              </a:rPr>
              <a:t>Transport to and from airport, bus or train station</a:t>
            </a:r>
            <a:endParaRPr lang="en-US">
              <a:solidFill>
                <a:schemeClr val="bg1"/>
              </a:solidFill>
              <a:latin typeface="Aptos" panose="020B0004020202020204"/>
            </a:endParaRPr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350">
                <a:solidFill>
                  <a:schemeClr val="bg1"/>
                </a:solidFill>
                <a:latin typeface="Source Sans Pro"/>
              </a:rPr>
              <a:t>Meal</a:t>
            </a:r>
            <a:r>
              <a:rPr lang="en-US" sz="2350">
                <a:solidFill>
                  <a:schemeClr val="bg1"/>
                </a:solidFill>
                <a:latin typeface="Source Sans Pro"/>
                <a:ea typeface="Source Sans Pro"/>
              </a:rPr>
              <a:t> at an airport, bus or train station</a:t>
            </a:r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350">
                <a:solidFill>
                  <a:schemeClr val="bg1"/>
                </a:solidFill>
                <a:latin typeface="Source Sans Pro"/>
                <a:ea typeface="Source Sans Pro"/>
              </a:rPr>
              <a:t>Transportation costs to locations and in said locations</a:t>
            </a:r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350">
                <a:solidFill>
                  <a:schemeClr val="bg1"/>
                </a:solidFill>
                <a:latin typeface="Source Sans Pro"/>
                <a:ea typeface="Source Sans Pro"/>
              </a:rPr>
              <a:t>Housing </a:t>
            </a:r>
            <a:endParaRPr lang="en-US">
              <a:solidFill>
                <a:schemeClr val="bg1"/>
              </a:solidFill>
            </a:endParaRPr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350">
                <a:solidFill>
                  <a:schemeClr val="bg1"/>
                </a:solidFill>
                <a:latin typeface="Source Sans Pro"/>
                <a:ea typeface="Source Sans Pro"/>
              </a:rPr>
              <a:t>Food</a:t>
            </a:r>
          </a:p>
          <a:p>
            <a:pPr marL="814705" lvl="2" indent="-254635">
              <a:lnSpc>
                <a:spcPts val="3310"/>
              </a:lnSpc>
              <a:buAutoNum type="alphaLcPeriod"/>
            </a:pPr>
            <a:r>
              <a:rPr lang="en-US" sz="2350">
                <a:solidFill>
                  <a:schemeClr val="bg1"/>
                </a:solidFill>
                <a:latin typeface="Source Sans Pro"/>
                <a:ea typeface="Source Sans Pro"/>
              </a:rPr>
              <a:t>Souvenirs</a:t>
            </a:r>
          </a:p>
        </p:txBody>
      </p:sp>
    </p:spTree>
    <p:extLst>
      <p:ext uri="{BB962C8B-B14F-4D97-AF65-F5344CB8AC3E}">
        <p14:creationId xmlns:p14="http://schemas.microsoft.com/office/powerpoint/2010/main" val="182460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9746</TotalTime>
  <Words>669</Words>
  <Application>Microsoft Macintosh PowerPoint</Application>
  <PresentationFormat>Widescreen</PresentationFormat>
  <Paragraphs>87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Source Sans Pro</vt:lpstr>
      <vt:lpstr>United Serif Reg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Pearson</dc:creator>
  <cp:lastModifiedBy>Krista Kent</cp:lastModifiedBy>
  <cp:revision>5</cp:revision>
  <dcterms:created xsi:type="dcterms:W3CDTF">2024-04-09T21:29:53Z</dcterms:created>
  <dcterms:modified xsi:type="dcterms:W3CDTF">2024-04-24T18:36:12Z</dcterms:modified>
</cp:coreProperties>
</file>