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5" r:id="rId3"/>
    <p:sldId id="275" r:id="rId4"/>
    <p:sldId id="286" r:id="rId5"/>
    <p:sldId id="283" r:id="rId6"/>
    <p:sldId id="281" r:id="rId7"/>
    <p:sldId id="277" r:id="rId8"/>
    <p:sldId id="278" r:id="rId9"/>
    <p:sldId id="284" r:id="rId10"/>
    <p:sldId id="285" r:id="rId11"/>
    <p:sldId id="287" r:id="rId12"/>
    <p:sldId id="260" r:id="rId13"/>
  </p:sldIdLst>
  <p:sldSz cx="18288000" cy="10287000"/>
  <p:notesSz cx="6858000" cy="9144000"/>
  <p:embeddedFontLst>
    <p:embeddedFont>
      <p:font typeface="Source Sans Pro" panose="020B0503030403020204" pitchFamily="34" charset="0"/>
      <p:regular r:id="rId14"/>
      <p:bold r:id="rId15"/>
      <p:italic r:id="rId16"/>
      <p:boldItalic r:id="rId17"/>
    </p:embeddedFont>
    <p:embeddedFont>
      <p:font typeface="United Sans Reg" panose="020B0604020202020204" charset="0"/>
      <p:regular r:id="rId18"/>
    </p:embeddedFont>
    <p:embeddedFont>
      <p:font typeface="United Serif Reg 1" panose="020B0604020202020204" charset="0"/>
      <p:regular r:id="rId19"/>
    </p:embeddedFont>
    <p:embeddedFont>
      <p:font typeface="United Serif Reg 2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30"/>
    <a:srgbClr val="FEE1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e.gov/" TargetMode="External"/><Relationship Id="rId2" Type="http://schemas.openxmlformats.org/officeDocument/2006/relationships/hyperlink" Target="https://mytravel.state.gov/s/step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ravel.state.gov/content/travel/en/international-travel/before-you-go/travelers-with-special-considerations/students.html" TargetMode="External"/><Relationship Id="rId5" Type="http://schemas.openxmlformats.org/officeDocument/2006/relationships/hyperlink" Target="https://wwwnc.cdc.gov/travel/page/studying-abroad" TargetMode="External"/><Relationship Id="rId4" Type="http://schemas.openxmlformats.org/officeDocument/2006/relationships/hyperlink" Target="https://travel.state.gov/content/travel/en/traveladvisories/traveladvisories.html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hyperlink" Target="mailto:mnajerap@uoregon.edu" TargetMode="External"/><Relationship Id="rId7" Type="http://schemas.openxmlformats.org/officeDocument/2006/relationships/hyperlink" Target="mailto:geoinfo@uoregon.edu" TargetMode="External"/><Relationship Id="rId2" Type="http://schemas.openxmlformats.org/officeDocument/2006/relationships/hyperlink" Target="https://geo.uoregon.edu/people/myrna-najera-perez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eo.uoregon.edu/" TargetMode="External"/><Relationship Id="rId5" Type="http://schemas.openxmlformats.org/officeDocument/2006/relationships/hyperlink" Target="mailto:berniceo@uoregon.edu" TargetMode="External"/><Relationship Id="rId4" Type="http://schemas.openxmlformats.org/officeDocument/2006/relationships/hyperlink" Target="https://geo.uoregon.edu/people/bernice-s-krakani-ed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geo.uoregon.edu/student-guide" TargetMode="Externa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09650" y="2235215"/>
            <a:ext cx="16540588" cy="2091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0"/>
              </a:lnSpc>
            </a:pPr>
            <a:r>
              <a:rPr lang="en-US" sz="9500" dirty="0">
                <a:solidFill>
                  <a:schemeClr val="bg1"/>
                </a:solidFill>
                <a:latin typeface="United Serif Reg 1"/>
              </a:rPr>
              <a:t>TOOLS TO THRIVE ABROAD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993160"/>
            <a:ext cx="18288000" cy="141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55"/>
              </a:lnSpc>
            </a:pPr>
            <a:r>
              <a:rPr lang="en-US" sz="8500" dirty="0">
                <a:solidFill>
                  <a:srgbClr val="FFFFFF"/>
                </a:solidFill>
                <a:latin typeface="United Serif Reg 1" panose="020B0604020202020204" charset="0"/>
              </a:rPr>
              <a:t>1</a:t>
            </a:r>
            <a:r>
              <a:rPr lang="en-US" sz="8500" baseline="30000" dirty="0">
                <a:solidFill>
                  <a:srgbClr val="FFFFFF"/>
                </a:solidFill>
                <a:latin typeface="United Serif Reg 1" panose="020B0604020202020204" charset="0"/>
              </a:rPr>
              <a:t>ST</a:t>
            </a:r>
            <a:r>
              <a:rPr lang="en-US" sz="8500" dirty="0">
                <a:solidFill>
                  <a:srgbClr val="FFFFFF"/>
                </a:solidFill>
                <a:latin typeface="United Serif Reg 1" panose="020B0604020202020204" charset="0"/>
              </a:rPr>
              <a:t>-TIME TRAVELERS:</a:t>
            </a:r>
          </a:p>
        </p:txBody>
      </p:sp>
      <p:sp>
        <p:nvSpPr>
          <p:cNvPr id="12" name="AutoShape 12"/>
          <p:cNvSpPr/>
          <p:nvPr/>
        </p:nvSpPr>
        <p:spPr>
          <a:xfrm>
            <a:off x="6307369" y="5415070"/>
            <a:ext cx="0" cy="4114800"/>
          </a:xfrm>
          <a:prstGeom prst="line">
            <a:avLst/>
          </a:prstGeom>
          <a:ln w="38100" cap="flat">
            <a:solidFill>
              <a:srgbClr val="FFFFFF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12006389" y="5415070"/>
            <a:ext cx="0" cy="4114800"/>
          </a:xfrm>
          <a:prstGeom prst="line">
            <a:avLst/>
          </a:prstGeom>
          <a:ln w="38100" cap="flat">
            <a:solidFill>
              <a:srgbClr val="FFFFFF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B1A1828-21C4-6C11-5655-8F42F1993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0" r="4764"/>
          <a:stretch/>
        </p:blipFill>
        <p:spPr bwMode="auto">
          <a:xfrm>
            <a:off x="12484898" y="5415070"/>
            <a:ext cx="506534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EBF0298-905A-63C8-3172-013D686C9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6" t="28938" r="8383" b="18889"/>
          <a:stretch/>
        </p:blipFill>
        <p:spPr bwMode="auto">
          <a:xfrm>
            <a:off x="623970" y="5415070"/>
            <a:ext cx="5179133" cy="411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AD7A9F27-6D04-EED8-FBB3-114E57BD5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26" b="17652"/>
          <a:stretch/>
        </p:blipFill>
        <p:spPr bwMode="auto">
          <a:xfrm>
            <a:off x="6767949" y="5415070"/>
            <a:ext cx="479791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383E22-CDEC-4C9F-1352-DFDA64F0F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89496DCC-F452-CF3E-0B8D-70DE7CA1D2CC}"/>
              </a:ext>
            </a:extLst>
          </p:cNvPr>
          <p:cNvSpPr txBox="1"/>
          <p:nvPr/>
        </p:nvSpPr>
        <p:spPr>
          <a:xfrm>
            <a:off x="-1" y="800100"/>
            <a:ext cx="18288000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55"/>
              </a:lnSpc>
            </a:pPr>
            <a:r>
              <a:rPr lang="en-US" sz="9500" b="1" dirty="0">
                <a:solidFill>
                  <a:srgbClr val="FFFFFF"/>
                </a:solidFill>
                <a:latin typeface="United Serif Reg 1" panose="020B0604020202020204" charset="0"/>
              </a:rPr>
              <a:t>RESOURCES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4C622B9-5BDD-D97D-1010-340CE0F9B64F}"/>
              </a:ext>
            </a:extLst>
          </p:cNvPr>
          <p:cNvSpPr txBox="1"/>
          <p:nvPr/>
        </p:nvSpPr>
        <p:spPr>
          <a:xfrm>
            <a:off x="419099" y="2223567"/>
            <a:ext cx="17449800" cy="8293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2861" lvl="1">
              <a:lnSpc>
                <a:spcPts val="4965"/>
              </a:lnSpc>
            </a:pPr>
            <a:r>
              <a:rPr lang="en-US" sz="3546" dirty="0">
                <a:solidFill>
                  <a:schemeClr val="bg1"/>
                </a:solidFill>
                <a:latin typeface="Source Sans Pro"/>
              </a:rPr>
              <a:t> </a:t>
            </a:r>
          </a:p>
          <a:p>
            <a:pPr marL="954361" lvl="1" indent="-571500">
              <a:lnSpc>
                <a:spcPts val="4965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Source Sans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Smart Traveler Enrollment Program (STEP)</a:t>
            </a:r>
            <a:endParaRPr lang="en-US" sz="3000" dirty="0">
              <a:solidFill>
                <a:schemeClr val="bg1"/>
              </a:solidFill>
              <a:latin typeface="Source Sans Pro"/>
            </a:endParaRPr>
          </a:p>
          <a:p>
            <a:pPr marL="1411561" lvl="2" indent="-571500">
              <a:lnSpc>
                <a:spcPts val="4965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Source Sans Pro"/>
              </a:rPr>
              <a:t>Free service to allow U.S. citizens and nationals to enroll their trip abroad so the Department of State can accurately and quickly contact them in case of emergency</a:t>
            </a:r>
          </a:p>
          <a:p>
            <a:pPr marL="954361" lvl="1" indent="-571500">
              <a:lnSpc>
                <a:spcPts val="4965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Department of State</a:t>
            </a:r>
            <a:endParaRPr lang="en-US" sz="3000" dirty="0">
              <a:solidFill>
                <a:schemeClr val="bg1"/>
              </a:solidFill>
              <a:latin typeface="Source Sans Pro"/>
            </a:endParaRPr>
          </a:p>
          <a:p>
            <a:pPr marL="1411561" lvl="2" indent="-571500">
              <a:lnSpc>
                <a:spcPts val="4965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Source Sans Pro"/>
              </a:rPr>
              <a:t>Responsible for the country's foreign policy and relations</a:t>
            </a:r>
          </a:p>
          <a:p>
            <a:pPr marL="840061" lvl="1" indent="-457200">
              <a:lnSpc>
                <a:spcPts val="4965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Source Sans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Travel Advisories</a:t>
            </a:r>
            <a:endParaRPr lang="en-US" sz="3000" dirty="0">
              <a:solidFill>
                <a:schemeClr val="bg1"/>
              </a:solidFill>
              <a:latin typeface="Source Sans Pro"/>
            </a:endParaRPr>
          </a:p>
          <a:p>
            <a:pPr marL="840061" lvl="1" indent="-457200">
              <a:lnSpc>
                <a:spcPts val="4965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Source Sans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Centers for Disease Control – Study Abroad</a:t>
            </a:r>
            <a:endParaRPr lang="en-US" sz="3000" dirty="0">
              <a:solidFill>
                <a:schemeClr val="bg1"/>
              </a:solidFill>
              <a:latin typeface="Source Sans Pro"/>
            </a:endParaRPr>
          </a:p>
          <a:p>
            <a:pPr marL="840061" lvl="1" indent="-457200">
              <a:lnSpc>
                <a:spcPts val="4965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Source Sans Pr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 Students Abroad</a:t>
            </a:r>
            <a:endParaRPr lang="en-US" sz="3000" dirty="0">
              <a:solidFill>
                <a:schemeClr val="bg1"/>
              </a:solidFill>
              <a:latin typeface="Source Sans Pro"/>
            </a:endParaRPr>
          </a:p>
          <a:p>
            <a:pPr marL="1411561" lvl="2" indent="-571500">
              <a:lnSpc>
                <a:spcPts val="4965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Source Sans Pro"/>
            </a:endParaRPr>
          </a:p>
          <a:p>
            <a:pPr marL="1411561" lvl="2" indent="-571500">
              <a:lnSpc>
                <a:spcPts val="4965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Source Sans Pro"/>
            </a:endParaRPr>
          </a:p>
          <a:p>
            <a:pPr marL="1411561" lvl="2" indent="-571500">
              <a:lnSpc>
                <a:spcPts val="4965"/>
              </a:lnSpc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FFFFFF"/>
              </a:solidFill>
              <a:latin typeface="Source Sans Pro"/>
            </a:endParaRPr>
          </a:p>
          <a:p>
            <a:pPr marL="1411561" lvl="2" indent="-571500">
              <a:lnSpc>
                <a:spcPts val="4965"/>
              </a:lnSpc>
              <a:buFont typeface="Arial" panose="020B0604020202020204" pitchFamily="34" charset="0"/>
              <a:buChar char="•"/>
            </a:pPr>
            <a:endParaRPr lang="en-US" sz="3546" dirty="0">
              <a:solidFill>
                <a:srgbClr val="FFFFFF"/>
              </a:solidFill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015796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11CA43-29AB-D64C-2ECD-BA836F45A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0400-23B0-81A3-C23A-31606E832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2835" y="1707055"/>
            <a:ext cx="8166573" cy="18864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500" b="1" dirty="0">
                <a:solidFill>
                  <a:srgbClr val="007030"/>
                </a:solidFill>
                <a:latin typeface="United Serif Reg 1"/>
              </a:rPr>
              <a:t>DISCUSSIONS</a:t>
            </a:r>
            <a:endParaRPr lang="en-US" sz="7500" dirty="0"/>
          </a:p>
        </p:txBody>
      </p:sp>
      <p:pic>
        <p:nvPicPr>
          <p:cNvPr id="8" name="Content Placeholder 7" descr="Business meeting illustration">
            <a:extLst>
              <a:ext uri="{FF2B5EF4-FFF2-40B4-BE49-F238E27FC236}">
                <a16:creationId xmlns:a16="http://schemas.microsoft.com/office/drawing/2014/main" id="{B746FDD8-EF52-46B8-7B37-3A72C4C692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3" b="-2"/>
          <a:stretch/>
        </p:blipFill>
        <p:spPr>
          <a:xfrm>
            <a:off x="-1" y="10"/>
            <a:ext cx="7726768" cy="1028699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EF721D-A465-1F90-E5BB-80ED409A0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7545" y="1306719"/>
            <a:ext cx="110540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75D73-3329-64B7-28B2-F74E1838C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02834" y="3593471"/>
            <a:ext cx="8166573" cy="538681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3000" dirty="0">
                <a:solidFill>
                  <a:srgbClr val="007030"/>
                </a:solidFill>
              </a:rPr>
              <a:t>What are some concerns you have about traveling for the first time?</a:t>
            </a:r>
          </a:p>
          <a:p>
            <a:pPr indent="-228600">
              <a:lnSpc>
                <a:spcPct val="90000"/>
              </a:lnSpc>
            </a:pPr>
            <a:endParaRPr lang="en-US" sz="3000" dirty="0">
              <a:solidFill>
                <a:srgbClr val="007030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3000" dirty="0">
                <a:solidFill>
                  <a:srgbClr val="007030"/>
                </a:solidFill>
              </a:rPr>
              <a:t>How do you typically manage uncertainty or unexpected situations? How can these strategies help you on your program?</a:t>
            </a:r>
          </a:p>
          <a:p>
            <a:pPr indent="-228600">
              <a:lnSpc>
                <a:spcPct val="90000"/>
              </a:lnSpc>
            </a:pPr>
            <a:endParaRPr lang="en-US" sz="3000" dirty="0">
              <a:solidFill>
                <a:srgbClr val="007030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3000" dirty="0">
                <a:solidFill>
                  <a:srgbClr val="007030"/>
                </a:solidFill>
              </a:rPr>
              <a:t>What information or resources do you feel you still need before your trip? </a:t>
            </a:r>
          </a:p>
        </p:txBody>
      </p:sp>
    </p:spTree>
    <p:extLst>
      <p:ext uri="{BB962C8B-B14F-4D97-AF65-F5344CB8AC3E}">
        <p14:creationId xmlns:p14="http://schemas.microsoft.com/office/powerpoint/2010/main" val="1808532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-1" y="7265565"/>
            <a:ext cx="18288000" cy="831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2861" lvl="1" algn="ctr">
              <a:lnSpc>
                <a:spcPts val="4965"/>
              </a:lnSpc>
            </a:pPr>
            <a:r>
              <a:rPr lang="en-US" sz="9500" dirty="0">
                <a:solidFill>
                  <a:schemeClr val="bg1"/>
                </a:solidFill>
                <a:latin typeface="United Serif Reg 1" panose="020B0604020202020204" charset="0"/>
              </a:rPr>
              <a:t>QUESTIONS?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FF318B-6C2C-AD14-184E-B119A1CC1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5"/>
          <a:stretch/>
        </p:blipFill>
        <p:spPr bwMode="auto">
          <a:xfrm>
            <a:off x="9143999" y="-2241"/>
            <a:ext cx="4572001" cy="563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7E424824-733D-3D3D-8A99-0499A12C5C45}"/>
              </a:ext>
            </a:extLst>
          </p:cNvPr>
          <p:cNvSpPr/>
          <p:nvPr/>
        </p:nvSpPr>
        <p:spPr>
          <a:xfrm>
            <a:off x="7199454" y="9269163"/>
            <a:ext cx="3889091" cy="1017837"/>
          </a:xfrm>
          <a:custGeom>
            <a:avLst/>
            <a:gdLst/>
            <a:ahLst/>
            <a:cxnLst/>
            <a:rect l="l" t="t" r="r" b="b"/>
            <a:pathLst>
              <a:path w="3889091" h="1017837">
                <a:moveTo>
                  <a:pt x="0" y="0"/>
                </a:moveTo>
                <a:lnTo>
                  <a:pt x="3889091" y="0"/>
                </a:lnTo>
                <a:lnTo>
                  <a:pt x="3889091" y="1017837"/>
                </a:lnTo>
                <a:lnTo>
                  <a:pt x="0" y="1017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7C2CB5A-771E-3E0D-7FEB-033F7A2E7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6"/>
          <a:stretch/>
        </p:blipFill>
        <p:spPr bwMode="auto">
          <a:xfrm>
            <a:off x="4543424" y="0"/>
            <a:ext cx="4600575" cy="564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9CB99B5-56DE-BC47-BB60-3FD22A581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7" b="8046"/>
          <a:stretch/>
        </p:blipFill>
        <p:spPr bwMode="auto">
          <a:xfrm>
            <a:off x="0" y="-2241"/>
            <a:ext cx="4538441" cy="564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B5EDD88-347D-6262-E2C6-3D03A64DA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b="32222"/>
          <a:stretch/>
        </p:blipFill>
        <p:spPr bwMode="auto">
          <a:xfrm>
            <a:off x="13726501" y="1"/>
            <a:ext cx="4555900" cy="564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05B794-4324-8E05-9138-EE5A0A243033}"/>
              </a:ext>
            </a:extLst>
          </p:cNvPr>
          <p:cNvSpPr txBox="1"/>
          <p:nvPr/>
        </p:nvSpPr>
        <p:spPr>
          <a:xfrm>
            <a:off x="-4573" y="251274"/>
            <a:ext cx="9288306" cy="2507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500" b="1" dirty="0">
                <a:solidFill>
                  <a:srgbClr val="007030"/>
                </a:solidFill>
                <a:latin typeface="United Serif Reg 1"/>
              </a:rPr>
              <a:t>GEO CONTACTS</a:t>
            </a:r>
            <a:endParaRPr lang="en-US" sz="7500" b="1" kern="1200" dirty="0">
              <a:solidFill>
                <a:srgbClr val="00703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4AB6A0-5E5A-F28C-9DA4-FFCF4EA005CA}"/>
              </a:ext>
            </a:extLst>
          </p:cNvPr>
          <p:cNvSpPr txBox="1"/>
          <p:nvPr/>
        </p:nvSpPr>
        <p:spPr>
          <a:xfrm>
            <a:off x="777307" y="2758627"/>
            <a:ext cx="7772262" cy="55836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2926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100660" lvl="1">
              <a:lnSpc>
                <a:spcPct val="90000"/>
              </a:lnSpc>
              <a:spcAft>
                <a:spcPts val="600"/>
              </a:spcAft>
            </a:pPr>
            <a:r>
              <a:rPr lang="en-US" sz="3800" b="1" dirty="0">
                <a:solidFill>
                  <a:srgbClr val="007030"/>
                </a:solidFill>
                <a:latin typeface="United Serif Reg 1" panose="020B060402020202020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Myrna Najera Perez</a:t>
            </a:r>
            <a:endParaRPr lang="en-US" sz="3800" dirty="0">
              <a:solidFill>
                <a:srgbClr val="007030"/>
              </a:solidFill>
            </a:endParaRPr>
          </a:p>
          <a:p>
            <a:pPr marL="100660" lvl="1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007030"/>
                </a:solidFill>
                <a:latin typeface="United Serif Reg 2" panose="020B060402020202020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mnajerap@uoregon.edu</a:t>
            </a:r>
            <a:r>
              <a:rPr lang="en-US" sz="3200" dirty="0">
                <a:solidFill>
                  <a:srgbClr val="007030"/>
                </a:solidFill>
                <a:latin typeface="United Serif Reg 2" panose="020B0604020202020204" charset="0"/>
              </a:rPr>
              <a:t>     </a:t>
            </a:r>
          </a:p>
          <a:p>
            <a:pPr marL="100660" lvl="1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007030"/>
                </a:solidFill>
                <a:latin typeface="United Serif Reg 2" panose="020B0604020202020204" charset="0"/>
              </a:rPr>
              <a:t>300 W Oregon Hall</a:t>
            </a:r>
          </a:p>
          <a:p>
            <a:pPr marL="100660" lvl="1">
              <a:lnSpc>
                <a:spcPct val="90000"/>
              </a:lnSpc>
              <a:spcAft>
                <a:spcPts val="600"/>
              </a:spcAft>
            </a:pPr>
            <a:endParaRPr lang="en-US" sz="3500" dirty="0">
              <a:solidFill>
                <a:srgbClr val="007030"/>
              </a:solidFill>
              <a:latin typeface="United Serif Reg 2" panose="020B0604020202020204" charset="0"/>
            </a:endParaRPr>
          </a:p>
          <a:p>
            <a:pPr marL="100660" lvl="1">
              <a:lnSpc>
                <a:spcPct val="90000"/>
              </a:lnSpc>
              <a:spcAft>
                <a:spcPts val="600"/>
              </a:spcAft>
            </a:pPr>
            <a:r>
              <a:rPr lang="en-US" sz="3800" b="1" dirty="0">
                <a:solidFill>
                  <a:srgbClr val="007030"/>
                </a:solidFill>
                <a:latin typeface="United Serif Reg 1" panose="020B060402020202020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Bernice S. Krakani</a:t>
            </a:r>
            <a:endParaRPr lang="en-US" sz="3800" b="1" dirty="0">
              <a:solidFill>
                <a:srgbClr val="007030"/>
              </a:solidFill>
              <a:latin typeface="United Serif Reg 1" panose="020B0604020202020204" charset="0"/>
            </a:endParaRPr>
          </a:p>
          <a:p>
            <a:pPr marL="100660" lvl="1">
              <a:lnSpc>
                <a:spcPct val="90000"/>
              </a:lnSpc>
              <a:spcAft>
                <a:spcPts val="600"/>
              </a:spcAft>
            </a:pPr>
            <a:r>
              <a:rPr lang="en-US" sz="3200" u="sng" dirty="0">
                <a:solidFill>
                  <a:srgbClr val="007030"/>
                </a:solidFill>
                <a:latin typeface="United Serif Reg 2" panose="020B060402020202020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berniceo@uoregon.edu</a:t>
            </a:r>
            <a:r>
              <a:rPr lang="en-US" sz="3200" u="sng" dirty="0">
                <a:solidFill>
                  <a:srgbClr val="007030"/>
                </a:solidFill>
                <a:latin typeface="United Serif Reg 2" panose="020B0604020202020204" charset="0"/>
              </a:rPr>
              <a:t> </a:t>
            </a:r>
          </a:p>
          <a:p>
            <a:pPr marL="100660" lvl="1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007030"/>
                </a:solidFill>
                <a:latin typeface="United Serif Reg 2" panose="020B0604020202020204" charset="0"/>
              </a:rPr>
              <a:t>300 W Oregon Hall</a:t>
            </a:r>
          </a:p>
          <a:p>
            <a:pPr marL="100660" lvl="1">
              <a:lnSpc>
                <a:spcPct val="90000"/>
              </a:lnSpc>
              <a:spcAft>
                <a:spcPts val="600"/>
              </a:spcAft>
            </a:pPr>
            <a:endParaRPr lang="en-US" sz="3500" dirty="0">
              <a:solidFill>
                <a:srgbClr val="007030"/>
              </a:solidFill>
              <a:latin typeface="United Serif Reg 2" panose="020B0604020202020204" charset="0"/>
            </a:endParaRPr>
          </a:p>
          <a:p>
            <a:pPr marL="100660" lvl="1">
              <a:lnSpc>
                <a:spcPct val="90000"/>
              </a:lnSpc>
              <a:spcAft>
                <a:spcPts val="600"/>
              </a:spcAft>
            </a:pPr>
            <a:r>
              <a:rPr lang="en-US" sz="3500" dirty="0">
                <a:solidFill>
                  <a:srgbClr val="007030"/>
                </a:solidFill>
                <a:latin typeface="United Serif Reg 1" panose="020B060402020202020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Education Oregon</a:t>
            </a:r>
            <a:endParaRPr lang="en-US" sz="3500" dirty="0">
              <a:solidFill>
                <a:srgbClr val="007030"/>
              </a:solidFill>
              <a:latin typeface="United Serif Reg 1" panose="020B0604020202020204" charset="0"/>
            </a:endParaRPr>
          </a:p>
          <a:p>
            <a:pPr marL="100660" lvl="1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007030"/>
                </a:solidFill>
                <a:latin typeface="United Serif Reg 2" panose="020B060402020202020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geoinfo@uoregon.edu</a:t>
            </a:r>
            <a:r>
              <a:rPr lang="en-US" sz="3200" dirty="0">
                <a:solidFill>
                  <a:srgbClr val="007030"/>
                </a:solidFill>
                <a:latin typeface="United Serif Reg 2" panose="020B0604020202020204" charset="0"/>
              </a:rPr>
              <a:t> </a:t>
            </a:r>
          </a:p>
          <a:p>
            <a:pPr marL="100660" lvl="1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007030"/>
                </a:solidFill>
                <a:latin typeface="United Serif Reg 2" panose="020B0604020202020204" charset="0"/>
              </a:rPr>
              <a:t>300 W Oregon Hall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5B17B-4194-71A9-9560-5802589FC9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" r="764"/>
          <a:stretch/>
        </p:blipFill>
        <p:spPr bwMode="auto">
          <a:xfrm>
            <a:off x="9283732" y="10"/>
            <a:ext cx="9004266" cy="10286990"/>
          </a:xfrm>
          <a:prstGeom prst="rect">
            <a:avLst/>
          </a:prstGeo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5667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85555" y="9170218"/>
            <a:ext cx="4267155" cy="1116782"/>
          </a:xfrm>
          <a:custGeom>
            <a:avLst/>
            <a:gdLst/>
            <a:ahLst/>
            <a:cxnLst/>
            <a:rect l="l" t="t" r="r" b="b"/>
            <a:pathLst>
              <a:path w="4267155" h="1116782">
                <a:moveTo>
                  <a:pt x="0" y="0"/>
                </a:moveTo>
                <a:lnTo>
                  <a:pt x="4267155" y="0"/>
                </a:lnTo>
                <a:lnTo>
                  <a:pt x="4267155" y="1116783"/>
                </a:lnTo>
                <a:lnTo>
                  <a:pt x="0" y="1116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0" y="876300"/>
            <a:ext cx="10638264" cy="1344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55"/>
              </a:lnSpc>
            </a:pPr>
            <a:r>
              <a:rPr lang="en-US" sz="7500" b="1" dirty="0">
                <a:solidFill>
                  <a:srgbClr val="FFFFFF"/>
                </a:solidFill>
                <a:latin typeface="United Serif Reg 1" panose="020B0604020202020204" charset="0"/>
              </a:rPr>
              <a:t>AGENDA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432" y="2510456"/>
            <a:ext cx="10439400" cy="637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2861" lvl="1">
              <a:lnSpc>
                <a:spcPts val="4965"/>
              </a:lnSpc>
            </a:pPr>
            <a:r>
              <a:rPr lang="en-US" sz="3546" dirty="0">
                <a:solidFill>
                  <a:schemeClr val="bg1"/>
                </a:solidFill>
                <a:latin typeface="Source Sans Pro"/>
              </a:rPr>
              <a:t>This workshop will focus on addressing students' concerns about traveling abroad for the first time. The workshop will be student-centered, featuring a discussion where students can express their concerns, share what excites them about their destination, and strategize solutions to potential challenges. Key topics we will explore include concerns about first-time travel, managing uncertainty, and identifying additional resources needed before studying abroad.</a:t>
            </a:r>
            <a:endParaRPr lang="en-US" sz="3546" dirty="0">
              <a:solidFill>
                <a:srgbClr val="FEE11A"/>
              </a:solidFill>
              <a:latin typeface="Source Sans Pro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678F36B-E5EA-0A26-C62F-F570CB37E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4" b="13704"/>
          <a:stretch/>
        </p:blipFill>
        <p:spPr bwMode="auto">
          <a:xfrm>
            <a:off x="10638264" y="228597"/>
            <a:ext cx="7353901" cy="98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284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E56B4-F365-E804-5916-32557F6B6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2835" y="1707055"/>
            <a:ext cx="8166573" cy="166568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500" b="1" dirty="0">
                <a:solidFill>
                  <a:srgbClr val="007030"/>
                </a:solidFill>
                <a:latin typeface="United Serif Reg 1"/>
              </a:rPr>
              <a:t>DISCUSSIONS</a:t>
            </a:r>
            <a:endParaRPr lang="en-US" sz="7500" dirty="0"/>
          </a:p>
        </p:txBody>
      </p:sp>
      <p:pic>
        <p:nvPicPr>
          <p:cNvPr id="8" name="Content Placeholder 7" descr="Business meeting illustration">
            <a:extLst>
              <a:ext uri="{FF2B5EF4-FFF2-40B4-BE49-F238E27FC236}">
                <a16:creationId xmlns:a16="http://schemas.microsoft.com/office/drawing/2014/main" id="{14F541E7-3779-45D5-1583-AE48D4589E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3" b="-2"/>
          <a:stretch/>
        </p:blipFill>
        <p:spPr>
          <a:xfrm>
            <a:off x="-1" y="10"/>
            <a:ext cx="7726768" cy="1028699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7545" y="1306719"/>
            <a:ext cx="110540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0854F-C772-ED9F-AB1A-BDA8C3246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02834" y="3372741"/>
            <a:ext cx="8166573" cy="620700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3000" dirty="0">
                <a:solidFill>
                  <a:srgbClr val="007030"/>
                </a:solidFill>
              </a:rPr>
              <a:t>What are you most looking forward to experiencing in your study abroad program?</a:t>
            </a:r>
          </a:p>
          <a:p>
            <a:pPr indent="-228600">
              <a:lnSpc>
                <a:spcPct val="90000"/>
              </a:lnSpc>
            </a:pPr>
            <a:endParaRPr lang="en-US" sz="3000" dirty="0">
              <a:solidFill>
                <a:srgbClr val="007030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3000" dirty="0">
                <a:solidFill>
                  <a:srgbClr val="007030"/>
                </a:solidFill>
              </a:rPr>
              <a:t>What specific goals are you hoping to fulfill by participating in your study abroad program (e.g., learning a new skill, completing an academic requirement, etc.)?</a:t>
            </a:r>
          </a:p>
          <a:p>
            <a:pPr indent="-228600">
              <a:lnSpc>
                <a:spcPct val="90000"/>
              </a:lnSpc>
            </a:pPr>
            <a:endParaRPr lang="en-US" sz="3000" dirty="0">
              <a:solidFill>
                <a:srgbClr val="007030"/>
              </a:solidFill>
            </a:endParaRPr>
          </a:p>
          <a:p>
            <a:pPr indent="-228600">
              <a:lnSpc>
                <a:spcPct val="90000"/>
              </a:lnSpc>
            </a:pPr>
            <a:r>
              <a:rPr lang="en-US" sz="3000" dirty="0">
                <a:solidFill>
                  <a:srgbClr val="007030"/>
                </a:solidFill>
              </a:rPr>
              <a:t>What are your biggest questions about the logistics of travel (e.g., transportation, accommodation, meals)?</a:t>
            </a:r>
          </a:p>
        </p:txBody>
      </p:sp>
    </p:spTree>
    <p:extLst>
      <p:ext uri="{BB962C8B-B14F-4D97-AF65-F5344CB8AC3E}">
        <p14:creationId xmlns:p14="http://schemas.microsoft.com/office/powerpoint/2010/main" val="2219656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594273"/>
            <a:ext cx="1097278" cy="101019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984225"/>
            <a:ext cx="8509000" cy="21473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D9AA49-4F4B-6985-E6CC-8BD44F06E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446" y="1310910"/>
            <a:ext cx="7578554" cy="15536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500" b="1" dirty="0">
                <a:solidFill>
                  <a:srgbClr val="007030"/>
                </a:solidFill>
                <a:latin typeface="United Serif Reg 1" panose="020B0604020202020204" charset="0"/>
              </a:rPr>
              <a:t>GEO STUDENT GUIDE</a:t>
            </a:r>
            <a:endParaRPr lang="en-US" sz="5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FF67E-A92B-A456-D05D-8011FFEB60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67543" y="3787081"/>
            <a:ext cx="7487444" cy="55156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solidFill>
                  <a:srgbClr val="007030"/>
                </a:solidFill>
              </a:rPr>
              <a:t>The GEO Student Guide is designed to help you prepare for a successful study abroad experience—please review thoroughly prior to your program start date.</a:t>
            </a:r>
          </a:p>
          <a:p>
            <a:pPr marL="0" indent="0">
              <a:lnSpc>
                <a:spcPct val="90000"/>
              </a:lnSpc>
              <a:buNone/>
            </a:pPr>
            <a:endParaRPr lang="en-US" sz="3000" dirty="0">
              <a:solidFill>
                <a:srgbClr val="00703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3000" dirty="0">
              <a:solidFill>
                <a:srgbClr val="00703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4448" y="912601"/>
            <a:ext cx="6956253" cy="83901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in a garment saluting&#10;&#10;AI-generated content may be incorrect.">
            <a:extLst>
              <a:ext uri="{FF2B5EF4-FFF2-40B4-BE49-F238E27FC236}">
                <a16:creationId xmlns:a16="http://schemas.microsoft.com/office/drawing/2014/main" id="{BE506772-2CF9-31A5-F161-5F0C507362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299250" y="1351548"/>
            <a:ext cx="4527856" cy="767433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57300" y="9738360"/>
            <a:ext cx="157734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9">
            <a:extLst>
              <a:ext uri="{FF2B5EF4-FFF2-40B4-BE49-F238E27FC236}">
                <a16:creationId xmlns:a16="http://schemas.microsoft.com/office/drawing/2014/main" id="{C2C5769C-DFB6-9943-573E-0D7609C0865C}"/>
              </a:ext>
            </a:extLst>
          </p:cNvPr>
          <p:cNvGrpSpPr/>
          <p:nvPr/>
        </p:nvGrpSpPr>
        <p:grpSpPr>
          <a:xfrm>
            <a:off x="2450471" y="7763636"/>
            <a:ext cx="4412547" cy="831624"/>
            <a:chOff x="-13897" y="-62485"/>
            <a:chExt cx="5883396" cy="1108831"/>
          </a:xfrm>
        </p:grpSpPr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id="{BB2A0FB1-D81A-3450-6863-693975C484DA}"/>
                </a:ext>
              </a:extLst>
            </p:cNvPr>
            <p:cNvGrpSpPr/>
            <p:nvPr/>
          </p:nvGrpSpPr>
          <p:grpSpPr>
            <a:xfrm>
              <a:off x="-13897" y="-62485"/>
              <a:ext cx="1060243" cy="1108831"/>
              <a:chOff x="-12710" y="-57150"/>
              <a:chExt cx="969716" cy="1014156"/>
            </a:xfrm>
          </p:grpSpPr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0206C514-090E-E029-4542-7F5EA974992F}"/>
                  </a:ext>
                </a:extLst>
              </p:cNvPr>
              <p:cNvSpPr/>
              <p:nvPr/>
            </p:nvSpPr>
            <p:spPr>
              <a:xfrm>
                <a:off x="-12710" y="-19919"/>
                <a:ext cx="957006" cy="957006"/>
              </a:xfrm>
              <a:custGeom>
                <a:avLst/>
                <a:gdLst/>
                <a:ahLst/>
                <a:cxnLst/>
                <a:rect l="l" t="t" r="r" b="b"/>
                <a:pathLst>
                  <a:path w="957006" h="957006">
                    <a:moveTo>
                      <a:pt x="0" y="0"/>
                    </a:moveTo>
                    <a:lnTo>
                      <a:pt x="957006" y="0"/>
                    </a:lnTo>
                    <a:lnTo>
                      <a:pt x="957006" y="957006"/>
                    </a:lnTo>
                    <a:lnTo>
                      <a:pt x="0" y="957006"/>
                    </a:lnTo>
                    <a:close/>
                  </a:path>
                </a:pathLst>
              </a:custGeom>
              <a:solidFill>
                <a:srgbClr val="FEE11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12">
                <a:extLst>
                  <a:ext uri="{FF2B5EF4-FFF2-40B4-BE49-F238E27FC236}">
                    <a16:creationId xmlns:a16="http://schemas.microsoft.com/office/drawing/2014/main" id="{A98D5CE4-8E0E-9620-9902-35FF3E43C730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957006" cy="1014156"/>
              </a:xfrm>
              <a:prstGeom prst="rect">
                <a:avLst/>
              </a:prstGeom>
            </p:spPr>
            <p:txBody>
              <a:bodyPr lIns="86588" tIns="86588" rIns="86588" bIns="86588" rtlCol="0" anchor="ctr"/>
              <a:lstStyle/>
              <a:p>
                <a:pPr algn="ctr">
                  <a:lnSpc>
                    <a:spcPts val="3362"/>
                  </a:lnSpc>
                </a:pPr>
                <a:endParaRPr/>
              </a:p>
            </p:txBody>
          </p:sp>
        </p:grp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08354F5A-681E-E24D-9E6A-EA715F79507F}"/>
                </a:ext>
              </a:extLst>
            </p:cNvPr>
            <p:cNvSpPr/>
            <p:nvPr/>
          </p:nvSpPr>
          <p:spPr>
            <a:xfrm rot="705775">
              <a:off x="325788" y="278355"/>
              <a:ext cx="394770" cy="489637"/>
            </a:xfrm>
            <a:custGeom>
              <a:avLst/>
              <a:gdLst/>
              <a:ahLst/>
              <a:cxnLst/>
              <a:rect l="l" t="t" r="r" b="b"/>
              <a:pathLst>
                <a:path w="394770" h="489637">
                  <a:moveTo>
                    <a:pt x="0" y="0"/>
                  </a:moveTo>
                  <a:lnTo>
                    <a:pt x="394770" y="0"/>
                  </a:lnTo>
                  <a:lnTo>
                    <a:pt x="394770" y="489636"/>
                  </a:lnTo>
                  <a:lnTo>
                    <a:pt x="0" y="48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AutoShape 14">
              <a:extLst>
                <a:ext uri="{FF2B5EF4-FFF2-40B4-BE49-F238E27FC236}">
                  <a16:creationId xmlns:a16="http://schemas.microsoft.com/office/drawing/2014/main" id="{0204B174-9063-7856-F1E2-C1730D709FA7}"/>
                </a:ext>
              </a:extLst>
            </p:cNvPr>
            <p:cNvSpPr/>
            <p:nvPr/>
          </p:nvSpPr>
          <p:spPr>
            <a:xfrm>
              <a:off x="900960" y="46887"/>
              <a:ext cx="4968538" cy="0"/>
            </a:xfrm>
            <a:prstGeom prst="line">
              <a:avLst/>
            </a:prstGeom>
            <a:ln w="93774" cap="flat">
              <a:solidFill>
                <a:srgbClr val="FEE11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5">
              <a:extLst>
                <a:ext uri="{FF2B5EF4-FFF2-40B4-BE49-F238E27FC236}">
                  <a16:creationId xmlns:a16="http://schemas.microsoft.com/office/drawing/2014/main" id="{71A62E84-9E8D-86BD-18F9-038C9386F907}"/>
                </a:ext>
              </a:extLst>
            </p:cNvPr>
            <p:cNvSpPr txBox="1"/>
            <p:nvPr/>
          </p:nvSpPr>
          <p:spPr>
            <a:xfrm>
              <a:off x="1345386" y="214647"/>
              <a:ext cx="4524113" cy="659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14"/>
                </a:lnSpc>
              </a:pPr>
              <a:r>
                <a:rPr lang="en-US" sz="2939">
                  <a:solidFill>
                    <a:srgbClr val="FFFFFF"/>
                  </a:solidFill>
                  <a:latin typeface="United Sans Reg"/>
                </a:rPr>
                <a:t>INSERT LINK HERE</a:t>
              </a:r>
            </a:p>
          </p:txBody>
        </p:sp>
        <p:sp>
          <p:nvSpPr>
            <p:cNvPr id="16" name="AutoShape 16">
              <a:extLst>
                <a:ext uri="{FF2B5EF4-FFF2-40B4-BE49-F238E27FC236}">
                  <a16:creationId xmlns:a16="http://schemas.microsoft.com/office/drawing/2014/main" id="{368700D7-B4B9-20E8-F3E0-DE210507DCD3}"/>
                </a:ext>
              </a:extLst>
            </p:cNvPr>
            <p:cNvSpPr/>
            <p:nvPr/>
          </p:nvSpPr>
          <p:spPr>
            <a:xfrm>
              <a:off x="1345386" y="998082"/>
              <a:ext cx="4524113" cy="0"/>
            </a:xfrm>
            <a:prstGeom prst="line">
              <a:avLst/>
            </a:prstGeom>
            <a:ln w="93774" cap="flat">
              <a:solidFill>
                <a:srgbClr val="FEE11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E5227AE-5F7E-CF0C-4D0B-73322BC6E5E1}"/>
              </a:ext>
            </a:extLst>
          </p:cNvPr>
          <p:cNvSpPr txBox="1"/>
          <p:nvPr/>
        </p:nvSpPr>
        <p:spPr>
          <a:xfrm>
            <a:off x="3235231" y="8022920"/>
            <a:ext cx="6299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3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https://geo.uoregon.edu/student-guide</a:t>
            </a:r>
            <a:r>
              <a:rPr lang="en-US" dirty="0">
                <a:solidFill>
                  <a:srgbClr val="00703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0086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Close up of person paying">
            <a:extLst>
              <a:ext uri="{FF2B5EF4-FFF2-40B4-BE49-F238E27FC236}">
                <a16:creationId xmlns:a16="http://schemas.microsoft.com/office/drawing/2014/main" id="{2B5F437C-B2E8-3488-33CC-F4085A5231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0" r="14191"/>
          <a:stretch/>
        </p:blipFill>
        <p:spPr>
          <a:xfrm>
            <a:off x="-1" y="-3"/>
            <a:ext cx="8115296" cy="10287003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295" y="-1"/>
            <a:ext cx="10172703" cy="3428999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9D506C-B7D5-DE94-7B5E-58C934942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2975" y="608527"/>
            <a:ext cx="8197452" cy="2338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500" b="1" dirty="0">
                <a:solidFill>
                  <a:srgbClr val="007030"/>
                </a:solidFill>
                <a:latin typeface="United Serif Reg 1" panose="020B0604020202020204" charset="0"/>
              </a:rPr>
              <a:t>MONEY: TIPS</a:t>
            </a:r>
            <a:endParaRPr lang="en-US" sz="75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DA6A67-E203-665A-692B-4233E7071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3998" y="3428998"/>
            <a:ext cx="8115295" cy="673099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114300" indent="0">
              <a:lnSpc>
                <a:spcPct val="90000"/>
              </a:lnSpc>
              <a:buNone/>
            </a:pPr>
            <a:r>
              <a:rPr lang="en-US" sz="2500" b="1" dirty="0">
                <a:solidFill>
                  <a:srgbClr val="007030"/>
                </a:solidFill>
              </a:rPr>
              <a:t>Budget</a:t>
            </a:r>
          </a:p>
          <a:p>
            <a:pPr lvl="1" indent="-228600">
              <a:lnSpc>
                <a:spcPct val="90000"/>
              </a:lnSpc>
            </a:pPr>
            <a:r>
              <a:rPr lang="en-US" sz="2000" dirty="0">
                <a:solidFill>
                  <a:srgbClr val="007030"/>
                </a:solidFill>
              </a:rPr>
              <a:t>Research average costs at your study abroad site</a:t>
            </a:r>
          </a:p>
          <a:p>
            <a:pPr lvl="1" indent="-228600">
              <a:lnSpc>
                <a:spcPct val="90000"/>
              </a:lnSpc>
            </a:pPr>
            <a:r>
              <a:rPr lang="en-US" sz="2000" dirty="0">
                <a:solidFill>
                  <a:srgbClr val="007030"/>
                </a:solidFill>
              </a:rPr>
              <a:t>Create a realistic budget for yourself: meals, transportation, entertainment, etc.</a:t>
            </a:r>
          </a:p>
          <a:p>
            <a:pPr lvl="1" indent="-228600">
              <a:lnSpc>
                <a:spcPct val="90000"/>
              </a:lnSpc>
            </a:pPr>
            <a:r>
              <a:rPr lang="en-US" sz="2000" dirty="0">
                <a:solidFill>
                  <a:srgbClr val="007030"/>
                </a:solidFill>
              </a:rPr>
              <a:t>Track your daily spending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en-US" sz="2500" b="1" dirty="0">
                <a:solidFill>
                  <a:srgbClr val="007030"/>
                </a:solidFill>
              </a:rPr>
              <a:t>Understand Currency Exchange</a:t>
            </a:r>
          </a:p>
          <a:p>
            <a:pPr lvl="1" indent="-228600">
              <a:lnSpc>
                <a:spcPct val="90000"/>
              </a:lnSpc>
            </a:pPr>
            <a:r>
              <a:rPr lang="en-US" sz="2000" dirty="0">
                <a:solidFill>
                  <a:srgbClr val="007030"/>
                </a:solidFill>
              </a:rPr>
              <a:t>Be aware of current exchange rates</a:t>
            </a:r>
          </a:p>
          <a:p>
            <a:pPr lvl="1" indent="-228600">
              <a:lnSpc>
                <a:spcPct val="90000"/>
              </a:lnSpc>
            </a:pPr>
            <a:r>
              <a:rPr lang="en-US" sz="2000" dirty="0">
                <a:solidFill>
                  <a:srgbClr val="007030"/>
                </a:solidFill>
              </a:rPr>
              <a:t>Be aware of conversion fees</a:t>
            </a:r>
          </a:p>
          <a:p>
            <a:pPr lvl="1" indent="-228600">
              <a:lnSpc>
                <a:spcPct val="90000"/>
              </a:lnSpc>
            </a:pPr>
            <a:r>
              <a:rPr lang="en-US" sz="2000" dirty="0">
                <a:solidFill>
                  <a:srgbClr val="007030"/>
                </a:solidFill>
              </a:rPr>
              <a:t>Ask your financial institutions what their foreign transaction fees are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en-US" sz="2500" b="1" dirty="0">
                <a:solidFill>
                  <a:srgbClr val="007030"/>
                </a:solidFill>
              </a:rPr>
              <a:t>Cards vs Cash</a:t>
            </a:r>
          </a:p>
          <a:p>
            <a:pPr lvl="1" indent="-228600">
              <a:lnSpc>
                <a:spcPct val="90000"/>
              </a:lnSpc>
            </a:pPr>
            <a:r>
              <a:rPr lang="en-US" sz="2000" dirty="0">
                <a:solidFill>
                  <a:srgbClr val="007030"/>
                </a:solidFill>
              </a:rPr>
              <a:t>Does your study abroad site predominantly rely on physical currency, or have they moved to a cashless system?</a:t>
            </a:r>
          </a:p>
          <a:p>
            <a:pPr lvl="1" indent="-228600">
              <a:lnSpc>
                <a:spcPct val="90000"/>
              </a:lnSpc>
            </a:pPr>
            <a:r>
              <a:rPr lang="en-US" sz="2000" dirty="0">
                <a:solidFill>
                  <a:srgbClr val="007030"/>
                </a:solidFill>
              </a:rPr>
              <a:t>Notify your bank you’ll be studying abroad (+ travel dates). This way, you can use your credit/debit cards while abroad.</a:t>
            </a:r>
          </a:p>
          <a:p>
            <a:pPr lvl="1" indent="-228600">
              <a:lnSpc>
                <a:spcPct val="90000"/>
              </a:lnSpc>
            </a:pPr>
            <a:r>
              <a:rPr lang="en-US" sz="2000" dirty="0">
                <a:solidFill>
                  <a:srgbClr val="007030"/>
                </a:solidFill>
              </a:rPr>
              <a:t>If withdrawing cash, avoid high-fee ATMS—use ones inside banks</a:t>
            </a:r>
          </a:p>
          <a:p>
            <a:pPr marL="114300" indent="0">
              <a:lnSpc>
                <a:spcPct val="90000"/>
              </a:lnSpc>
              <a:buNone/>
            </a:pPr>
            <a:r>
              <a:rPr lang="en-US" sz="2500" b="1" dirty="0">
                <a:solidFill>
                  <a:srgbClr val="007030"/>
                </a:solidFill>
              </a:rPr>
              <a:t>Manage US Expenses while Abroad</a:t>
            </a:r>
          </a:p>
          <a:p>
            <a:pPr lvl="1" indent="-228600">
              <a:lnSpc>
                <a:spcPct val="90000"/>
              </a:lnSpc>
            </a:pPr>
            <a:r>
              <a:rPr lang="en-US" sz="2000" dirty="0">
                <a:solidFill>
                  <a:srgbClr val="007030"/>
                </a:solidFill>
              </a:rPr>
              <a:t>If leasing, plan for rent</a:t>
            </a:r>
          </a:p>
          <a:p>
            <a:pPr lvl="1" indent="-228600">
              <a:lnSpc>
                <a:spcPct val="90000"/>
              </a:lnSpc>
            </a:pPr>
            <a:r>
              <a:rPr lang="en-US" sz="2000" dirty="0">
                <a:solidFill>
                  <a:srgbClr val="007030"/>
                </a:solidFill>
              </a:rPr>
              <a:t>Cancel or pause subscriptions (e.g., gym memberships, meal delivery services, etc.)</a:t>
            </a:r>
          </a:p>
          <a:p>
            <a:pPr lvl="1" indent="-228600">
              <a:lnSpc>
                <a:spcPct val="90000"/>
              </a:lnSpc>
            </a:pPr>
            <a:r>
              <a:rPr lang="en-US" sz="2000" dirty="0">
                <a:solidFill>
                  <a:srgbClr val="007030"/>
                </a:solidFill>
              </a:rPr>
              <a:t>Set up autopay  to manage credit card payments and/or other bills</a:t>
            </a:r>
          </a:p>
        </p:txBody>
      </p:sp>
    </p:spTree>
    <p:extLst>
      <p:ext uri="{BB962C8B-B14F-4D97-AF65-F5344CB8AC3E}">
        <p14:creationId xmlns:p14="http://schemas.microsoft.com/office/powerpoint/2010/main" val="2112680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irplane taking off with city lights in background">
            <a:extLst>
              <a:ext uri="{FF2B5EF4-FFF2-40B4-BE49-F238E27FC236}">
                <a16:creationId xmlns:a16="http://schemas.microsoft.com/office/drawing/2014/main" id="{AC85A462-6749-0B2C-BB28-60BC9FDA3F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7" r="17340"/>
          <a:stretch/>
        </p:blipFill>
        <p:spPr>
          <a:xfrm>
            <a:off x="4864042" y="10"/>
            <a:ext cx="13423961" cy="10286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683509" cy="10287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669793" cy="10287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84B6C0-F739-EBCD-B45D-7269D918D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641" y="1741932"/>
            <a:ext cx="5157216" cy="168859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500" b="1" dirty="0">
                <a:solidFill>
                  <a:srgbClr val="007030"/>
                </a:solidFill>
                <a:latin typeface="United Serif Reg 1" panose="020B0604020202020204" charset="0"/>
              </a:rPr>
              <a:t>TRAVEL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93839" y="908685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366" y="3665220"/>
            <a:ext cx="500634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9190D-18DB-D000-2B55-9B0FC11B2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0347" y="3927348"/>
            <a:ext cx="5158359" cy="5562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2500" dirty="0">
                <a:solidFill>
                  <a:srgbClr val="007030"/>
                </a:solidFill>
                <a:latin typeface="Source Sans Pro" panose="020B0503030403020204" pitchFamily="34" charset="0"/>
              </a:rPr>
              <a:t>Obtain required documentation in a timely manner</a:t>
            </a:r>
          </a:p>
          <a:p>
            <a:pPr lvl="1" indent="-228600">
              <a:lnSpc>
                <a:spcPct val="90000"/>
              </a:lnSpc>
            </a:pPr>
            <a:r>
              <a:rPr lang="fr-FR" sz="2000" dirty="0" err="1">
                <a:solidFill>
                  <a:srgbClr val="007030"/>
                </a:solidFill>
                <a:latin typeface="Source Sans Pro" panose="020B0503030403020204" pitchFamily="34" charset="0"/>
              </a:rPr>
              <a:t>Passport</a:t>
            </a:r>
            <a:r>
              <a:rPr lang="fr-FR" sz="2000" dirty="0">
                <a:solidFill>
                  <a:srgbClr val="007030"/>
                </a:solidFill>
                <a:latin typeface="Source Sans Pro" panose="020B0503030403020204" pitchFamily="34" charset="0"/>
              </a:rPr>
              <a:t>, visa, </a:t>
            </a:r>
            <a:r>
              <a:rPr lang="fr-FR" sz="2000" dirty="0" err="1">
                <a:solidFill>
                  <a:srgbClr val="007030"/>
                </a:solidFill>
                <a:latin typeface="Source Sans Pro" panose="020B0503030403020204" pitchFamily="34" charset="0"/>
              </a:rPr>
              <a:t>immunization</a:t>
            </a:r>
            <a:r>
              <a:rPr lang="fr-FR" sz="2000" dirty="0">
                <a:solidFill>
                  <a:srgbClr val="007030"/>
                </a:solidFill>
                <a:latin typeface="Source Sans Pro" panose="020B0503030403020204" pitchFamily="34" charset="0"/>
              </a:rPr>
              <a:t>, etc.</a:t>
            </a:r>
          </a:p>
          <a:p>
            <a:pPr marL="514350" lvl="1" indent="0">
              <a:lnSpc>
                <a:spcPct val="90000"/>
              </a:lnSpc>
              <a:buNone/>
            </a:pPr>
            <a:endParaRPr lang="en-US" sz="2000" dirty="0">
              <a:solidFill>
                <a:srgbClr val="007030"/>
              </a:solidFill>
              <a:latin typeface="Source Sans Pro" panose="020B0503030403020204" pitchFamily="34" charset="0"/>
            </a:endParaRPr>
          </a:p>
          <a:p>
            <a:pPr indent="-228600">
              <a:lnSpc>
                <a:spcPct val="90000"/>
              </a:lnSpc>
            </a:pPr>
            <a:r>
              <a:rPr lang="en-US" sz="2500" dirty="0">
                <a:solidFill>
                  <a:srgbClr val="007030"/>
                </a:solidFill>
                <a:latin typeface="Source Sans Pro" panose="020B0503030403020204" pitchFamily="34" charset="0"/>
              </a:rPr>
              <a:t>Ensure your passport is valid for at least 6 months after your program end date</a:t>
            </a:r>
            <a:endParaRPr lang="en-US" sz="2000" dirty="0">
              <a:solidFill>
                <a:srgbClr val="007030"/>
              </a:solidFill>
              <a:latin typeface="Source Sans Pro" panose="020B0503030403020204" pitchFamily="34" charset="0"/>
            </a:endParaRPr>
          </a:p>
          <a:p>
            <a:pPr lvl="1" indent="-228600">
              <a:lnSpc>
                <a:spcPct val="90000"/>
              </a:lnSpc>
            </a:pPr>
            <a:r>
              <a:rPr lang="en-US" sz="2000" dirty="0">
                <a:solidFill>
                  <a:srgbClr val="007030"/>
                </a:solidFill>
                <a:latin typeface="Source Sans Pro" panose="020B0503030403020204" pitchFamily="34" charset="0"/>
              </a:rPr>
              <a:t>If traveling with a non-US passport, notify GEO ASAP</a:t>
            </a:r>
          </a:p>
          <a:p>
            <a:pPr marL="514350" lvl="1" indent="0">
              <a:lnSpc>
                <a:spcPct val="90000"/>
              </a:lnSpc>
              <a:buNone/>
            </a:pPr>
            <a:endParaRPr lang="en-US" sz="2000" dirty="0">
              <a:solidFill>
                <a:srgbClr val="007030"/>
              </a:solidFill>
              <a:latin typeface="Source Sans Pro" panose="020B0503030403020204" pitchFamily="34" charset="0"/>
            </a:endParaRPr>
          </a:p>
          <a:p>
            <a:pPr indent="-228600">
              <a:lnSpc>
                <a:spcPct val="90000"/>
              </a:lnSpc>
            </a:pPr>
            <a:r>
              <a:rPr lang="en-US" sz="2500" dirty="0">
                <a:solidFill>
                  <a:srgbClr val="007030"/>
                </a:solidFill>
                <a:latin typeface="Source Sans Pro" panose="020B0503030403020204" pitchFamily="34" charset="0"/>
              </a:rPr>
              <a:t>Booking Flights</a:t>
            </a:r>
          </a:p>
          <a:p>
            <a:pPr lvl="1" indent="-228600">
              <a:lnSpc>
                <a:spcPct val="90000"/>
              </a:lnSpc>
            </a:pPr>
            <a:r>
              <a:rPr lang="en-US" sz="2000" dirty="0">
                <a:solidFill>
                  <a:srgbClr val="007030"/>
                </a:solidFill>
                <a:latin typeface="Source Sans Pro" panose="020B0503030403020204" pitchFamily="34" charset="0"/>
              </a:rPr>
              <a:t>Research airline policies</a:t>
            </a:r>
          </a:p>
          <a:p>
            <a:pPr lvl="1" indent="-228600">
              <a:lnSpc>
                <a:spcPct val="90000"/>
              </a:lnSpc>
            </a:pPr>
            <a:r>
              <a:rPr lang="en-US" sz="2000" dirty="0">
                <a:solidFill>
                  <a:srgbClr val="007030"/>
                </a:solidFill>
                <a:latin typeface="Source Sans Pro" panose="020B0503030403020204" pitchFamily="34" charset="0"/>
              </a:rPr>
              <a:t>Purchase travel insurance</a:t>
            </a:r>
          </a:p>
          <a:p>
            <a:pPr lvl="1" indent="-228600">
              <a:lnSpc>
                <a:spcPct val="90000"/>
              </a:lnSpc>
            </a:pPr>
            <a:r>
              <a:rPr lang="en-US" sz="2000" dirty="0">
                <a:solidFill>
                  <a:srgbClr val="007030"/>
                </a:solidFill>
                <a:latin typeface="Source Sans Pro" panose="020B0503030403020204" pitchFamily="34" charset="0"/>
              </a:rPr>
              <a:t>Purchase through a secure website, such as Google Flights or official airline websites</a:t>
            </a:r>
          </a:p>
          <a:p>
            <a:pPr indent="-228600">
              <a:lnSpc>
                <a:spcPct val="90000"/>
              </a:lnSpc>
            </a:pPr>
            <a:endParaRPr lang="en-US" sz="2400" dirty="0">
              <a:solidFill>
                <a:srgbClr val="007030"/>
              </a:solidFill>
              <a:latin typeface="Source Sans Pro" panose="020B0503030403020204" pitchFamily="34" charset="0"/>
            </a:endParaRPr>
          </a:p>
          <a:p>
            <a:pPr indent="-228600">
              <a:lnSpc>
                <a:spcPct val="90000"/>
              </a:lnSpc>
            </a:pPr>
            <a:endParaRPr lang="en-US" sz="2400" dirty="0">
              <a:solidFill>
                <a:srgbClr val="007030"/>
              </a:solidFill>
              <a:latin typeface="Source Sans Pro" panose="020B0503030403020204" pitchFamily="34" charset="0"/>
            </a:endParaRPr>
          </a:p>
          <a:p>
            <a:pPr marL="457200">
              <a:lnSpc>
                <a:spcPct val="90000"/>
              </a:lnSpc>
            </a:pPr>
            <a:endParaRPr lang="en-US" sz="2500" dirty="0">
              <a:solidFill>
                <a:srgbClr val="007030"/>
              </a:solidFill>
            </a:endParaRPr>
          </a:p>
          <a:p>
            <a:pPr indent="-228600">
              <a:lnSpc>
                <a:spcPct val="90000"/>
              </a:lnSpc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68748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124621" cy="10287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379A0-BD1C-8666-F863-5D7CA06B8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6246" y="11943"/>
            <a:ext cx="6919507" cy="25623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500" b="1" dirty="0">
                <a:solidFill>
                  <a:srgbClr val="007030"/>
                </a:solidFill>
                <a:latin typeface="United Serif Reg 1" panose="020B0604020202020204" charset="0"/>
              </a:rPr>
              <a:t>TRAVEL TIPS</a:t>
            </a:r>
            <a:endParaRPr lang="en-US" sz="7500" dirty="0"/>
          </a:p>
        </p:txBody>
      </p:sp>
      <p:pic>
        <p:nvPicPr>
          <p:cNvPr id="5" name="Content Placeholder 4" descr="Cart with luggage">
            <a:extLst>
              <a:ext uri="{FF2B5EF4-FFF2-40B4-BE49-F238E27FC236}">
                <a16:creationId xmlns:a16="http://schemas.microsoft.com/office/drawing/2014/main" id="{C5E7F862-9C0B-04B8-269F-B7C44ABD7A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r="24926"/>
          <a:stretch/>
        </p:blipFill>
        <p:spPr>
          <a:xfrm>
            <a:off x="-1" y="-3"/>
            <a:ext cx="9144001" cy="102870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AE4B8-7373-1438-BD09-43E401E6ED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6246" y="2324100"/>
            <a:ext cx="6919508" cy="70865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>
              <a:lnSpc>
                <a:spcPct val="90000"/>
              </a:lnSpc>
            </a:pPr>
            <a:r>
              <a:rPr lang="en-US" sz="2500" dirty="0">
                <a:solidFill>
                  <a:srgbClr val="007030"/>
                </a:solidFill>
              </a:rPr>
              <a:t>Carry digital and hard copies of your travel documents (passport, visa, etc.)</a:t>
            </a:r>
          </a:p>
          <a:p>
            <a:pPr marL="457200">
              <a:lnSpc>
                <a:spcPct val="90000"/>
              </a:lnSpc>
            </a:pPr>
            <a:r>
              <a:rPr lang="en-US" sz="2500" dirty="0">
                <a:solidFill>
                  <a:srgbClr val="007030"/>
                </a:solidFill>
              </a:rPr>
              <a:t>Share your travel itinerary with trusted family/friends</a:t>
            </a:r>
          </a:p>
          <a:p>
            <a:pPr marL="457200">
              <a:lnSpc>
                <a:spcPct val="90000"/>
              </a:lnSpc>
            </a:pPr>
            <a:r>
              <a:rPr lang="en-US" sz="2500" dirty="0">
                <a:solidFill>
                  <a:srgbClr val="007030"/>
                </a:solidFill>
              </a:rPr>
              <a:t>Ensure liquids and other carry-on items are TSA-compliant</a:t>
            </a:r>
          </a:p>
          <a:p>
            <a:pPr marL="457200">
              <a:lnSpc>
                <a:spcPct val="90000"/>
              </a:lnSpc>
            </a:pPr>
            <a:r>
              <a:rPr lang="en-US" sz="2500" dirty="0">
                <a:solidFill>
                  <a:srgbClr val="007030"/>
                </a:solidFill>
              </a:rPr>
              <a:t>Keep prescription medication in its original container and carry no more than the needed quantities in your carry-on</a:t>
            </a:r>
          </a:p>
          <a:p>
            <a:pPr marL="457200">
              <a:lnSpc>
                <a:spcPct val="90000"/>
              </a:lnSpc>
            </a:pPr>
            <a:r>
              <a:rPr lang="en-US" sz="2500" dirty="0">
                <a:solidFill>
                  <a:srgbClr val="007030"/>
                </a:solidFill>
              </a:rPr>
              <a:t>Pack layers and comfortable walking shoes</a:t>
            </a:r>
          </a:p>
          <a:p>
            <a:pPr marL="457200">
              <a:lnSpc>
                <a:spcPct val="90000"/>
              </a:lnSpc>
            </a:pPr>
            <a:r>
              <a:rPr lang="en-US" sz="2500" dirty="0">
                <a:solidFill>
                  <a:srgbClr val="007030"/>
                </a:solidFill>
              </a:rPr>
              <a:t>Pack sensibly</a:t>
            </a:r>
          </a:p>
          <a:p>
            <a:pPr marL="457200">
              <a:lnSpc>
                <a:spcPct val="90000"/>
              </a:lnSpc>
            </a:pPr>
            <a:r>
              <a:rPr lang="en-US" sz="2500" dirty="0">
                <a:solidFill>
                  <a:srgbClr val="007030"/>
                </a:solidFill>
              </a:rPr>
              <a:t>Pack a portable power bank and universal adapter</a:t>
            </a:r>
          </a:p>
          <a:p>
            <a:pPr marL="457200">
              <a:lnSpc>
                <a:spcPct val="90000"/>
              </a:lnSpc>
            </a:pPr>
            <a:r>
              <a:rPr lang="en-US" sz="2500" dirty="0">
                <a:solidFill>
                  <a:srgbClr val="007030"/>
                </a:solidFill>
              </a:rPr>
              <a:t>Don’t forget your laptop/laptop charger or other electronics you rely on day-to-day for academic and/or communication purposes</a:t>
            </a:r>
          </a:p>
          <a:p>
            <a:pPr marL="457200">
              <a:lnSpc>
                <a:spcPct val="90000"/>
              </a:lnSpc>
            </a:pPr>
            <a:r>
              <a:rPr lang="en-US" sz="2500" dirty="0">
                <a:solidFill>
                  <a:srgbClr val="007030"/>
                </a:solidFill>
              </a:rPr>
              <a:t>Get to the airport early! </a:t>
            </a:r>
          </a:p>
          <a:p>
            <a:pPr indent="-228600">
              <a:lnSpc>
                <a:spcPct val="90000"/>
              </a:lnSpc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867247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EF4FBA-EDA9-D5B5-B4DE-A5D00916A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719559E6-4AEE-136B-B43D-10792D4CE177}"/>
              </a:ext>
            </a:extLst>
          </p:cNvPr>
          <p:cNvSpPr/>
          <p:nvPr/>
        </p:nvSpPr>
        <p:spPr>
          <a:xfrm>
            <a:off x="7081448" y="9207395"/>
            <a:ext cx="4125103" cy="1079605"/>
          </a:xfrm>
          <a:custGeom>
            <a:avLst/>
            <a:gdLst/>
            <a:ahLst/>
            <a:cxnLst/>
            <a:rect l="l" t="t" r="r" b="b"/>
            <a:pathLst>
              <a:path w="4125103" h="1079605">
                <a:moveTo>
                  <a:pt x="0" y="0"/>
                </a:moveTo>
                <a:lnTo>
                  <a:pt x="4125103" y="0"/>
                </a:lnTo>
                <a:lnTo>
                  <a:pt x="4125103" y="1079605"/>
                </a:lnTo>
                <a:lnTo>
                  <a:pt x="0" y="1079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5DE0B6C-8B3D-98E3-A8AF-B1D861570058}"/>
              </a:ext>
            </a:extLst>
          </p:cNvPr>
          <p:cNvSpPr txBox="1"/>
          <p:nvPr/>
        </p:nvSpPr>
        <p:spPr>
          <a:xfrm>
            <a:off x="-1" y="723900"/>
            <a:ext cx="18288000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55"/>
              </a:lnSpc>
            </a:pPr>
            <a:r>
              <a:rPr lang="en-US" sz="9500" b="1" dirty="0">
                <a:solidFill>
                  <a:schemeClr val="bg1"/>
                </a:solidFill>
                <a:latin typeface="United Serif Reg 1"/>
              </a:rPr>
              <a:t>SAFETY</a:t>
            </a:r>
            <a:endParaRPr lang="en-US" sz="9500" b="1" dirty="0">
              <a:solidFill>
                <a:schemeClr val="bg1"/>
              </a:solidFill>
              <a:latin typeface="United Serif Reg 2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F36D335-DFFC-4587-F75C-7301CA426AC6}"/>
              </a:ext>
            </a:extLst>
          </p:cNvPr>
          <p:cNvSpPr txBox="1"/>
          <p:nvPr/>
        </p:nvSpPr>
        <p:spPr>
          <a:xfrm>
            <a:off x="419099" y="2920968"/>
            <a:ext cx="17449800" cy="3803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54361" lvl="1" indent="-571500">
              <a:lnSpc>
                <a:spcPts val="4965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bg1"/>
                </a:solidFill>
                <a:latin typeface="Source Sans Pro"/>
              </a:rPr>
              <a:t>Keep your valuables secure</a:t>
            </a:r>
          </a:p>
          <a:p>
            <a:pPr marL="954361" lvl="1" indent="-571500">
              <a:lnSpc>
                <a:spcPts val="4965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bg1"/>
                </a:solidFill>
                <a:latin typeface="Source Sans Pro"/>
              </a:rPr>
              <a:t>Be vigilant while on public transportation</a:t>
            </a:r>
          </a:p>
          <a:p>
            <a:pPr marL="954361" lvl="1" indent="-571500">
              <a:lnSpc>
                <a:spcPts val="4965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bg1"/>
                </a:solidFill>
                <a:latin typeface="Source Sans Pro"/>
              </a:rPr>
              <a:t>Drink responsibly, know your drinking limit, and always keep an eye on your drink</a:t>
            </a:r>
          </a:p>
          <a:p>
            <a:pPr marL="954361" lvl="1" indent="-571500">
              <a:lnSpc>
                <a:spcPts val="4965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bg1"/>
                </a:solidFill>
                <a:latin typeface="Source Sans Pro"/>
              </a:rPr>
              <a:t>Go out as a group and return as a group</a:t>
            </a:r>
          </a:p>
          <a:p>
            <a:pPr marL="954361" lvl="1" indent="-571500">
              <a:lnSpc>
                <a:spcPts val="4965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bg1"/>
                </a:solidFill>
                <a:latin typeface="Source Sans Pro"/>
              </a:rPr>
              <a:t>Be mindful of local laws and customs</a:t>
            </a:r>
          </a:p>
          <a:p>
            <a:pPr marL="1411561" lvl="2" indent="-571500">
              <a:lnSpc>
                <a:spcPts val="4965"/>
              </a:lnSpc>
              <a:buFontTx/>
              <a:buChar char="-"/>
            </a:pPr>
            <a:r>
              <a:rPr lang="en-US" sz="3500" dirty="0">
                <a:solidFill>
                  <a:schemeClr val="bg1"/>
                </a:solidFill>
                <a:latin typeface="Source Sans Pro"/>
              </a:rPr>
              <a:t>Can Possession, consumption, and distribution of cannabis lead to criminal charges?</a:t>
            </a:r>
          </a:p>
        </p:txBody>
      </p:sp>
    </p:spTree>
    <p:extLst>
      <p:ext uri="{BB962C8B-B14F-4D97-AF65-F5344CB8AC3E}">
        <p14:creationId xmlns:p14="http://schemas.microsoft.com/office/powerpoint/2010/main" val="488635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FEE11A"/>
      </a:dk1>
      <a:lt1>
        <a:sysClr val="window" lastClr="FFFFFF"/>
      </a:lt1>
      <a:dk2>
        <a:srgbClr val="1F497D"/>
      </a:dk2>
      <a:lt2>
        <a:srgbClr val="EEECE1"/>
      </a:lt2>
      <a:accent1>
        <a:srgbClr val="FEE11A"/>
      </a:accent1>
      <a:accent2>
        <a:srgbClr val="007030"/>
      </a:accent2>
      <a:accent3>
        <a:srgbClr val="9BBB59"/>
      </a:accent3>
      <a:accent4>
        <a:srgbClr val="00703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2141</TotalTime>
  <Words>715</Words>
  <Application>Microsoft Office PowerPoint</Application>
  <PresentationFormat>Custom</PresentationFormat>
  <Paragraphs>92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United Sans Reg</vt:lpstr>
      <vt:lpstr>Calibri</vt:lpstr>
      <vt:lpstr>Source Sans Pro</vt:lpstr>
      <vt:lpstr>Arial</vt:lpstr>
      <vt:lpstr>United Serif Reg 1</vt:lpstr>
      <vt:lpstr>United Serif Reg 2</vt:lpstr>
      <vt:lpstr>Office Theme</vt:lpstr>
      <vt:lpstr>PowerPoint Presentation</vt:lpstr>
      <vt:lpstr>PowerPoint Presentation</vt:lpstr>
      <vt:lpstr>PowerPoint Presentation</vt:lpstr>
      <vt:lpstr>DISCUSSIONS</vt:lpstr>
      <vt:lpstr>GEO STUDENT GUIDE</vt:lpstr>
      <vt:lpstr>MONEY: TIPS</vt:lpstr>
      <vt:lpstr>TRAVEL</vt:lpstr>
      <vt:lpstr>TRAVEL TIPS</vt:lpstr>
      <vt:lpstr>PowerPoint Presentation</vt:lpstr>
      <vt:lpstr>PowerPoint Presentation</vt:lpstr>
      <vt:lpstr>DISCUSSIONS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Workshop Presentation Template '24</dc:title>
  <dc:creator>Myrna Najera Perez</dc:creator>
  <cp:lastModifiedBy>Myrna Najera Perez</cp:lastModifiedBy>
  <cp:revision>44</cp:revision>
  <dcterms:created xsi:type="dcterms:W3CDTF">2006-08-16T00:00:00Z</dcterms:created>
  <dcterms:modified xsi:type="dcterms:W3CDTF">2025-04-15T18:53:49Z</dcterms:modified>
  <dc:identifier>DAF_--JoFug</dc:identifier>
</cp:coreProperties>
</file>