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webextensions/webextension1.xml" ContentType="application/vnd.ms-office.webextension+xml"/>
  <Override PartName="/ppt/comments/modernComment_118_1AB56B4B.xml" ContentType="application/vnd.ms-powerpoint.comments+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7"/>
  </p:notesMasterIdLst>
  <p:sldIdLst>
    <p:sldId id="259" r:id="rId2"/>
    <p:sldId id="261" r:id="rId3"/>
    <p:sldId id="276" r:id="rId4"/>
    <p:sldId id="278" r:id="rId5"/>
    <p:sldId id="280" r:id="rId6"/>
    <p:sldId id="282" r:id="rId7"/>
    <p:sldId id="284" r:id="rId8"/>
    <p:sldId id="286" r:id="rId9"/>
    <p:sldId id="281" r:id="rId10"/>
    <p:sldId id="283" r:id="rId11"/>
    <p:sldId id="285" r:id="rId12"/>
    <p:sldId id="287" r:id="rId13"/>
    <p:sldId id="289" r:id="rId14"/>
    <p:sldId id="302" r:id="rId15"/>
    <p:sldId id="297" r:id="rId16"/>
    <p:sldId id="298" r:id="rId17"/>
    <p:sldId id="299" r:id="rId18"/>
    <p:sldId id="300" r:id="rId19"/>
    <p:sldId id="306" r:id="rId20"/>
    <p:sldId id="301" r:id="rId21"/>
    <p:sldId id="290" r:id="rId22"/>
    <p:sldId id="291" r:id="rId23"/>
    <p:sldId id="293" r:id="rId24"/>
    <p:sldId id="296" r:id="rId25"/>
    <p:sldId id="294" r:id="rId26"/>
    <p:sldId id="303" r:id="rId27"/>
    <p:sldId id="305" r:id="rId28"/>
    <p:sldId id="304" r:id="rId29"/>
    <p:sldId id="256" r:id="rId30"/>
    <p:sldId id="257" r:id="rId31"/>
    <p:sldId id="258" r:id="rId32"/>
    <p:sldId id="260" r:id="rId33"/>
    <p:sldId id="277" r:id="rId34"/>
    <p:sldId id="262" r:id="rId35"/>
    <p:sldId id="263" r:id="rId36"/>
    <p:sldId id="272" r:id="rId37"/>
    <p:sldId id="273" r:id="rId38"/>
    <p:sldId id="274" r:id="rId39"/>
    <p:sldId id="270" r:id="rId40"/>
    <p:sldId id="271" r:id="rId41"/>
    <p:sldId id="275" r:id="rId42"/>
    <p:sldId id="279" r:id="rId43"/>
    <p:sldId id="264" r:id="rId44"/>
    <p:sldId id="265" r:id="rId45"/>
    <p:sldId id="266" r:id="rId46"/>
  </p:sldIdLst>
  <p:sldSz cx="12192000" cy="6858000"/>
  <p:notesSz cx="6858000" cy="91440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725A43-381F-9795-5BB0-90DCAE27A42F}" name="Kim Eitner" initials="KE" userId="S::keitner2@uoregon.edu::f49116b3-5952-483a-91a3-d6e0a924a1e0" providerId="AD"/>
  <p188:author id="{CC54FF65-9184-0C81-6FC7-AE751B6DCD1B}" name="Craig Wiroll" initials="CW" userId="S::cwiroll@uoregon.edu::e358e6a3-2542-4107-88cc-d8f26b9cf98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4A3B5"/>
    <a:srgbClr val="004F6E"/>
    <a:srgbClr val="8ABB40"/>
    <a:srgbClr val="E2E11B"/>
    <a:srgbClr val="489046"/>
    <a:srgbClr val="104734"/>
    <a:srgbClr val="FBE31A"/>
    <a:srgbClr val="007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369228-364D-D699-DB94-BFE9D54F1514}" v="13" dt="2025-05-22T22:57:30.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omments/modernComment_118_1AB56B4B.xml><?xml version="1.0" encoding="utf-8"?>
<p188:cmLst xmlns:a="http://schemas.openxmlformats.org/drawingml/2006/main" xmlns:r="http://schemas.openxmlformats.org/officeDocument/2006/relationships" xmlns:p188="http://schemas.microsoft.com/office/powerpoint/2018/8/main">
  <p188:cm id="{D83A4DA3-E5ED-4E7E-995B-F01D99053ED8}" authorId="{CC54FF65-9184-0C81-6FC7-AE751B6DCD1B}" created="2025-03-19T16:08:21.875">
    <pc:sldMkLst xmlns:pc="http://schemas.microsoft.com/office/powerpoint/2013/main/command">
      <pc:docMk/>
      <pc:sldMk cId="448097099" sldId="280"/>
    </pc:sldMkLst>
    <p188:replyLst>
      <p188:reply id="{81936981-2330-4982-81E9-5029ADD44BBF}" authorId="{D6725A43-381F-9795-5BB0-90DCAE27A42F}" created="2025-03-19T17:17:02.309">
        <p188:txBody>
          <a:bodyPr/>
          <a:lstStyle/>
          <a:p>
            <a:r>
              <a:rPr lang="en-US"/>
              <a:t>Love that! It will also make these slides really helpful, even for students who are unable to attend the workshop. </a:t>
            </a:r>
          </a:p>
        </p188:txBody>
      </p188:reply>
    </p188:replyLst>
    <p188:txBody>
      <a:bodyPr/>
      <a:lstStyle/>
      <a:p>
        <a:r>
          <a:rPr lang="en-US"/>
          <a:t>Thinking we could spell out these "translations" for students for each competency. 
Thoughts?!</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29T20:59:48.741"/>
    </inkml:context>
    <inkml:brush xml:id="br0">
      <inkml:brushProperty name="width" value="0.05" units="cm"/>
      <inkml:brushProperty name="height" value="0.05" units="cm"/>
      <inkml:brushProperty name="color" value="#E71224"/>
    </inkml:brush>
  </inkml:definitions>
  <inkml:trace contextRef="#ctx0" brushRef="#br0">9721 12421 16383 0 0,'1'0'0'0'0,"1"0"0"0"0,3 0 0 0 0,3 0 0 0 0,3 0 0 0 0,1 0 0 0 0,2 0 0 0 0,1 0 0 0 0,2 0 0 0 0,0 0 0 0 0,1 0 0 0 0,0 0 0 0 0,0 0 0 0 0,0 0 0 0 0,0 0 0 0 0,-2 0 0 0 0,-1 0 0 0 0,0 0 0 0 0,-1 0 0 0 0,-1 0 0 0 0,1 0 0 0 0,0 0 0 0 0,0 0 0 0 0,0 0 0 0 0,0 0 0 0 0,1 0 0 0 0,-1 0 0 0 0,0 0 0 0 0,0 0 0 0 0,0 0 0 0 0,-1 0 0 0 0,0 0 0 0 0,-1 0 0 0 0,1 0 0 0 0,-1 0 0 0 0,0 0 0 0 0,1 0 0 0 0,-1 0 0 0 0,3 0 0 0 0,0 0 0 0 0,0 0 0 0 0,0 0 0 0 0,0 0 0 0 0,0 0 0 0 0,-1 0 0 0 0,-1 0 0 0 0,1 0 0 0 0,-1 0 0 0 0,-1 0 0 0 0,1 0 0 0 0,-1 0 0 0 0,0 0 0 0 0,0 0 0 0 0,0 0 0 0 0,1 0 0 0 0,0 0 0 0 0,-2 0 0 0 0,0 0 0 0 0,-1 0 0 0 0,-1 0 0 0 0,0 0 0 0 0,0 0 0 0 0,0 0 0 0 0,0 0 0 0 0,0 0 0 0 0,2 0 0 0 0,-1 0 0 0 0,1 0 0 0 0,1 0 0 0 0,0 0 0 0 0,-1 0 0 0 0,0 0 0 0 0,1 0 0 0 0,-1 0 0 0 0,0 0 0 0 0,0 0 0 0 0,0 0 0 0 0,2 0 0 0 0,-1 0 0 0 0,0 0 0 0 0,1 0 0 0 0,-1 0 0 0 0,0 0 0 0 0,-1 0 0 0 0,0 0 0 0 0,-1 0 0 0 0,1 0 0 0 0,0 0 0 0 0,0 0 0 0 0,-1 0 0 0 0,0 0 0 0 0,0 0 0 0 0,0 0 0 0 0,0 0 0 0 0,1 0 0 0 0,-1 0 0 0 0,0 0 0 0 0,0 0 0 0 0,-1 0 0 0 0,0 0 0 0 0,0 0 0 0 0,-1 0 0 0 0,2 0 0 0 0,0 0 0 0 0,1 0 0 0 0,1 0 0 0 0,1 0 0 0 0,0 0 0 0 0,1 0 0 0 0,0 0 0 0 0,-1 0 0 0 0,-1 0 0 0 0,-1 0 0 0 0,-1 0 0 0 0,0 0 0 0 0,-1 0 0 0 0,-1 0 0 0 0,1 0 0 0 0,0 0 0 0 0,-1 0 0 0 0,1 0 0 0 0,-1 0 0 0 0,-1 0 0 0 0,0 0 0 0 0,0 0 0 0 0,1 0 0 0 0,1 0 0 0 0,0 0 0 0 0,0 0 0 0 0,0 0 0 0 0,-1 0 0 0 0,-1 0 0 0 0,1 0 0 0 0,-1 0 0 0 0,1 0 0 0 0,0 0 0 0 0,0 0 0 0 0,1 0 0 0 0,1 0 0 0 0,-1 0 0 0 0,0 0 0 0 0,-1 0 0 0 0,-1-1 0 0 0,-1-1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647E8-59DB-F947-81B6-AD148834A855}" type="datetimeFigureOut">
              <a:rPr lang="en-US" smtClean="0"/>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DB751C-E512-8C49-AD87-F6393A724067}" type="slidenum">
              <a:rPr lang="en-US" smtClean="0"/>
              <a:t>‹#›</a:t>
            </a:fld>
            <a:endParaRPr lang="en-US"/>
          </a:p>
        </p:txBody>
      </p:sp>
    </p:spTree>
    <p:extLst>
      <p:ext uri="{BB962C8B-B14F-4D97-AF65-F5344CB8AC3E}">
        <p14:creationId xmlns:p14="http://schemas.microsoft.com/office/powerpoint/2010/main" val="342132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Ryan – Add Content</a:t>
            </a:r>
          </a:p>
        </p:txBody>
      </p:sp>
      <p:sp>
        <p:nvSpPr>
          <p:cNvPr id="4" name="Slide Number Placeholder 3"/>
          <p:cNvSpPr>
            <a:spLocks noGrp="1"/>
          </p:cNvSpPr>
          <p:nvPr>
            <p:ph type="sldNum" sz="quarter" idx="5"/>
          </p:nvPr>
        </p:nvSpPr>
        <p:spPr/>
        <p:txBody>
          <a:bodyPr/>
          <a:lstStyle/>
          <a:p>
            <a:fld id="{11DB751C-E512-8C49-AD87-F6393A724067}" type="slidenum">
              <a:rPr lang="en-US" smtClean="0"/>
              <a:t>23</a:t>
            </a:fld>
            <a:endParaRPr lang="en-US"/>
          </a:p>
        </p:txBody>
      </p:sp>
    </p:spTree>
    <p:extLst>
      <p:ext uri="{BB962C8B-B14F-4D97-AF65-F5344CB8AC3E}">
        <p14:creationId xmlns:p14="http://schemas.microsoft.com/office/powerpoint/2010/main" val="3304992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DB751C-E512-8C49-AD87-F6393A724067}" type="slidenum">
              <a:rPr lang="en-US" smtClean="0"/>
              <a:t>29</a:t>
            </a:fld>
            <a:endParaRPr lang="en-US"/>
          </a:p>
        </p:txBody>
      </p:sp>
    </p:spTree>
    <p:extLst>
      <p:ext uri="{BB962C8B-B14F-4D97-AF65-F5344CB8AC3E}">
        <p14:creationId xmlns:p14="http://schemas.microsoft.com/office/powerpoint/2010/main" val="1640941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DB751C-E512-8C49-AD87-F6393A724067}" type="slidenum">
              <a:rPr lang="en-US" smtClean="0"/>
              <a:t>30</a:t>
            </a:fld>
            <a:endParaRPr lang="en-US"/>
          </a:p>
        </p:txBody>
      </p:sp>
    </p:spTree>
    <p:extLst>
      <p:ext uri="{BB962C8B-B14F-4D97-AF65-F5344CB8AC3E}">
        <p14:creationId xmlns:p14="http://schemas.microsoft.com/office/powerpoint/2010/main" val="4104999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DB751C-E512-8C49-AD87-F6393A724067}" type="slidenum">
              <a:rPr lang="en-US" smtClean="0"/>
              <a:t>32</a:t>
            </a:fld>
            <a:endParaRPr lang="en-US"/>
          </a:p>
        </p:txBody>
      </p:sp>
    </p:spTree>
    <p:extLst>
      <p:ext uri="{BB962C8B-B14F-4D97-AF65-F5344CB8AC3E}">
        <p14:creationId xmlns:p14="http://schemas.microsoft.com/office/powerpoint/2010/main" val="2038366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B938024-6C0E-CD4B-B8C2-5CF62F613EF0}"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C4991-6E9F-5042-BB60-773B3A378B02}" type="slidenum">
              <a:rPr lang="en-US" smtClean="0"/>
              <a:t>‹#›</a:t>
            </a:fld>
            <a:endParaRPr lang="en-US"/>
          </a:p>
        </p:txBody>
      </p:sp>
    </p:spTree>
    <p:extLst>
      <p:ext uri="{BB962C8B-B14F-4D97-AF65-F5344CB8AC3E}">
        <p14:creationId xmlns:p14="http://schemas.microsoft.com/office/powerpoint/2010/main" val="382579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938024-6C0E-CD4B-B8C2-5CF62F613EF0}"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C4991-6E9F-5042-BB60-773B3A378B02}" type="slidenum">
              <a:rPr lang="en-US" smtClean="0"/>
              <a:t>‹#›</a:t>
            </a:fld>
            <a:endParaRPr lang="en-US"/>
          </a:p>
        </p:txBody>
      </p:sp>
    </p:spTree>
    <p:extLst>
      <p:ext uri="{BB962C8B-B14F-4D97-AF65-F5344CB8AC3E}">
        <p14:creationId xmlns:p14="http://schemas.microsoft.com/office/powerpoint/2010/main" val="393079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938024-6C0E-CD4B-B8C2-5CF62F613EF0}"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C4991-6E9F-5042-BB60-773B3A378B02}" type="slidenum">
              <a:rPr lang="en-US" smtClean="0"/>
              <a:t>‹#›</a:t>
            </a:fld>
            <a:endParaRPr lang="en-US"/>
          </a:p>
        </p:txBody>
      </p:sp>
    </p:spTree>
    <p:extLst>
      <p:ext uri="{BB962C8B-B14F-4D97-AF65-F5344CB8AC3E}">
        <p14:creationId xmlns:p14="http://schemas.microsoft.com/office/powerpoint/2010/main" val="741365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938024-6C0E-CD4B-B8C2-5CF62F613EF0}"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C4991-6E9F-5042-BB60-773B3A378B02}" type="slidenum">
              <a:rPr lang="en-US" smtClean="0"/>
              <a:t>‹#›</a:t>
            </a:fld>
            <a:endParaRPr lang="en-US"/>
          </a:p>
        </p:txBody>
      </p:sp>
    </p:spTree>
    <p:extLst>
      <p:ext uri="{BB962C8B-B14F-4D97-AF65-F5344CB8AC3E}">
        <p14:creationId xmlns:p14="http://schemas.microsoft.com/office/powerpoint/2010/main" val="411571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938024-6C0E-CD4B-B8C2-5CF62F613EF0}"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C4991-6E9F-5042-BB60-773B3A378B02}" type="slidenum">
              <a:rPr lang="en-US" smtClean="0"/>
              <a:t>‹#›</a:t>
            </a:fld>
            <a:endParaRPr lang="en-US"/>
          </a:p>
        </p:txBody>
      </p:sp>
    </p:spTree>
    <p:extLst>
      <p:ext uri="{BB962C8B-B14F-4D97-AF65-F5344CB8AC3E}">
        <p14:creationId xmlns:p14="http://schemas.microsoft.com/office/powerpoint/2010/main" val="313626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938024-6C0E-CD4B-B8C2-5CF62F613EF0}"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2C4991-6E9F-5042-BB60-773B3A378B02}" type="slidenum">
              <a:rPr lang="en-US" smtClean="0"/>
              <a:t>‹#›</a:t>
            </a:fld>
            <a:endParaRPr lang="en-US"/>
          </a:p>
        </p:txBody>
      </p:sp>
    </p:spTree>
    <p:extLst>
      <p:ext uri="{BB962C8B-B14F-4D97-AF65-F5344CB8AC3E}">
        <p14:creationId xmlns:p14="http://schemas.microsoft.com/office/powerpoint/2010/main" val="2150741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938024-6C0E-CD4B-B8C2-5CF62F613EF0}" type="datetimeFigureOut">
              <a:rPr lang="en-US" smtClean="0"/>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2C4991-6E9F-5042-BB60-773B3A378B02}" type="slidenum">
              <a:rPr lang="en-US" smtClean="0"/>
              <a:t>‹#›</a:t>
            </a:fld>
            <a:endParaRPr lang="en-US"/>
          </a:p>
        </p:txBody>
      </p:sp>
    </p:spTree>
    <p:extLst>
      <p:ext uri="{BB962C8B-B14F-4D97-AF65-F5344CB8AC3E}">
        <p14:creationId xmlns:p14="http://schemas.microsoft.com/office/powerpoint/2010/main" val="4031978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938024-6C0E-CD4B-B8C2-5CF62F613EF0}" type="datetimeFigureOut">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2C4991-6E9F-5042-BB60-773B3A378B02}" type="slidenum">
              <a:rPr lang="en-US" smtClean="0"/>
              <a:t>‹#›</a:t>
            </a:fld>
            <a:endParaRPr lang="en-US"/>
          </a:p>
        </p:txBody>
      </p:sp>
    </p:spTree>
    <p:extLst>
      <p:ext uri="{BB962C8B-B14F-4D97-AF65-F5344CB8AC3E}">
        <p14:creationId xmlns:p14="http://schemas.microsoft.com/office/powerpoint/2010/main" val="70502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38024-6C0E-CD4B-B8C2-5CF62F613EF0}" type="datetimeFigureOut">
              <a:rPr lang="en-US" smtClean="0"/>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2C4991-6E9F-5042-BB60-773B3A378B02}" type="slidenum">
              <a:rPr lang="en-US" smtClean="0"/>
              <a:t>‹#›</a:t>
            </a:fld>
            <a:endParaRPr lang="en-US"/>
          </a:p>
        </p:txBody>
      </p:sp>
    </p:spTree>
    <p:extLst>
      <p:ext uri="{BB962C8B-B14F-4D97-AF65-F5344CB8AC3E}">
        <p14:creationId xmlns:p14="http://schemas.microsoft.com/office/powerpoint/2010/main" val="2104779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938024-6C0E-CD4B-B8C2-5CF62F613EF0}"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2C4991-6E9F-5042-BB60-773B3A378B02}" type="slidenum">
              <a:rPr lang="en-US" smtClean="0"/>
              <a:t>‹#›</a:t>
            </a:fld>
            <a:endParaRPr lang="en-US"/>
          </a:p>
        </p:txBody>
      </p:sp>
    </p:spTree>
    <p:extLst>
      <p:ext uri="{BB962C8B-B14F-4D97-AF65-F5344CB8AC3E}">
        <p14:creationId xmlns:p14="http://schemas.microsoft.com/office/powerpoint/2010/main" val="102671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938024-6C0E-CD4B-B8C2-5CF62F613EF0}"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2C4991-6E9F-5042-BB60-773B3A378B02}" type="slidenum">
              <a:rPr lang="en-US" smtClean="0"/>
              <a:t>‹#›</a:t>
            </a:fld>
            <a:endParaRPr lang="en-US"/>
          </a:p>
        </p:txBody>
      </p:sp>
    </p:spTree>
    <p:extLst>
      <p:ext uri="{BB962C8B-B14F-4D97-AF65-F5344CB8AC3E}">
        <p14:creationId xmlns:p14="http://schemas.microsoft.com/office/powerpoint/2010/main" val="2334876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938024-6C0E-CD4B-B8C2-5CF62F613EF0}" type="datetimeFigureOut">
              <a:rPr lang="en-US" smtClean="0"/>
              <a:t>5/22/2025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52C4991-6E9F-5042-BB60-773B3A378B02}" type="slidenum">
              <a:rPr lang="en-US" smtClean="0"/>
              <a:t>‹#›</a:t>
            </a:fld>
            <a:endParaRPr lang="en-US"/>
          </a:p>
        </p:txBody>
      </p:sp>
    </p:spTree>
    <p:extLst>
      <p:ext uri="{BB962C8B-B14F-4D97-AF65-F5344CB8AC3E}">
        <p14:creationId xmlns:p14="http://schemas.microsoft.com/office/powerpoint/2010/main" val="22181235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0.png"/><Relationship Id="rId4" Type="http://schemas.microsoft.com/office/2011/relationships/webextension" Target="../webextensions/webextension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musicanddance.uoregon.edu/careers" TargetMode="Externa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hyperlink" Target="https://sojcstudent.uoregon.edu/undergraduate/career-services/" TargetMode="External"/><Relationship Id="rId5" Type="http://schemas.openxmlformats.org/officeDocument/2006/relationships/hyperlink" Target="https://design.uoregon.edu/student-services/schedule-appointment" TargetMode="External"/><Relationship Id="rId4" Type="http://schemas.openxmlformats.org/officeDocument/2006/relationships/hyperlink" Target="https://business.uoregon.edu/care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emf"/><Relationship Id="rId5" Type="http://schemas.openxmlformats.org/officeDocument/2006/relationships/image" Target="../media/image29.png"/><Relationship Id="rId10" Type="http://schemas.openxmlformats.org/officeDocument/2006/relationships/image" Target="../media/image34.emf"/><Relationship Id="rId4" Type="http://schemas.openxmlformats.org/officeDocument/2006/relationships/image" Target="../media/image28.png"/><Relationship Id="rId9" Type="http://schemas.openxmlformats.org/officeDocument/2006/relationships/image" Target="../media/image33.emf"/></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18_1AB56B4B.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een text on a black background&#10;&#10;Description automatically generated">
            <a:extLst>
              <a:ext uri="{FF2B5EF4-FFF2-40B4-BE49-F238E27FC236}">
                <a16:creationId xmlns:a16="http://schemas.microsoft.com/office/drawing/2014/main" id="{470CEB5B-28BB-CF37-FC8D-C1C7326B23D7}"/>
              </a:ext>
            </a:extLst>
          </p:cNvPr>
          <p:cNvPicPr>
            <a:picLocks noChangeAspect="1"/>
          </p:cNvPicPr>
          <p:nvPr/>
        </p:nvPicPr>
        <p:blipFill>
          <a:blip r:embed="rId2"/>
          <a:stretch>
            <a:fillRect/>
          </a:stretch>
        </p:blipFill>
        <p:spPr>
          <a:xfrm>
            <a:off x="6679167" y="5641786"/>
            <a:ext cx="3635096" cy="952570"/>
          </a:xfrm>
          <a:prstGeom prst="rect">
            <a:avLst/>
          </a:prstGeom>
        </p:spPr>
      </p:pic>
      <p:sp>
        <p:nvSpPr>
          <p:cNvPr id="2" name="Title 1">
            <a:extLst>
              <a:ext uri="{FF2B5EF4-FFF2-40B4-BE49-F238E27FC236}">
                <a16:creationId xmlns:a16="http://schemas.microsoft.com/office/drawing/2014/main" id="{BCA42845-A025-DFC6-1359-9D90F8E38C52}"/>
              </a:ext>
            </a:extLst>
          </p:cNvPr>
          <p:cNvSpPr>
            <a:spLocks noGrp="1"/>
          </p:cNvSpPr>
          <p:nvPr>
            <p:ph type="ctrTitle"/>
          </p:nvPr>
        </p:nvSpPr>
        <p:spPr>
          <a:xfrm>
            <a:off x="6904893" y="953311"/>
            <a:ext cx="4700953" cy="2278930"/>
          </a:xfrm>
        </p:spPr>
        <p:txBody>
          <a:bodyPr>
            <a:normAutofit fontScale="90000"/>
          </a:bodyPr>
          <a:lstStyle/>
          <a:p>
            <a:pPr algn="l"/>
            <a:r>
              <a:rPr lang="en-US" sz="4400" b="1">
                <a:solidFill>
                  <a:srgbClr val="007030"/>
                </a:solidFill>
                <a:latin typeface="Source Sans Pro" panose="020B0503030403020204" pitchFamily="34" charset="0"/>
              </a:rPr>
              <a:t>From the World to the Workplace: Leveraging Your Global Experience </a:t>
            </a:r>
          </a:p>
        </p:txBody>
      </p:sp>
      <p:sp>
        <p:nvSpPr>
          <p:cNvPr id="4" name="Subtitle 2">
            <a:extLst>
              <a:ext uri="{FF2B5EF4-FFF2-40B4-BE49-F238E27FC236}">
                <a16:creationId xmlns:a16="http://schemas.microsoft.com/office/drawing/2014/main" id="{93468690-113F-A8CE-5024-6020ABC9F580}"/>
              </a:ext>
            </a:extLst>
          </p:cNvPr>
          <p:cNvSpPr txBox="1">
            <a:spLocks/>
          </p:cNvSpPr>
          <p:nvPr/>
        </p:nvSpPr>
        <p:spPr>
          <a:xfrm>
            <a:off x="6904893" y="3717926"/>
            <a:ext cx="4419599" cy="6358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a:solidFill>
                  <a:srgbClr val="007030"/>
                </a:solidFill>
                <a:latin typeface="Source Sans Pro" panose="020B0503030403020204" pitchFamily="34" charset="0"/>
              </a:rPr>
              <a:t>GEO, </a:t>
            </a:r>
            <a:r>
              <a:rPr lang="en-US" sz="1800" err="1">
                <a:solidFill>
                  <a:srgbClr val="007030"/>
                </a:solidFill>
                <a:latin typeface="Source Sans Pro" panose="020B0503030403020204" pitchFamily="34" charset="0"/>
              </a:rPr>
              <a:t>GlobalWorks</a:t>
            </a:r>
            <a:r>
              <a:rPr lang="en-US" sz="1800">
                <a:solidFill>
                  <a:srgbClr val="007030"/>
                </a:solidFill>
                <a:latin typeface="Source Sans Pro" panose="020B0503030403020204" pitchFamily="34" charset="0"/>
              </a:rPr>
              <a:t>, and UO Career Center</a:t>
            </a:r>
          </a:p>
        </p:txBody>
      </p:sp>
      <p:sp>
        <p:nvSpPr>
          <p:cNvPr id="6" name="Subtitle 2">
            <a:extLst>
              <a:ext uri="{FF2B5EF4-FFF2-40B4-BE49-F238E27FC236}">
                <a16:creationId xmlns:a16="http://schemas.microsoft.com/office/drawing/2014/main" id="{ECEDCC14-93FA-55BA-458F-474688D1446F}"/>
              </a:ext>
            </a:extLst>
          </p:cNvPr>
          <p:cNvSpPr txBox="1">
            <a:spLocks/>
          </p:cNvSpPr>
          <p:nvPr/>
        </p:nvSpPr>
        <p:spPr>
          <a:xfrm>
            <a:off x="6904893" y="4092905"/>
            <a:ext cx="3786553" cy="3208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rgbClr val="007030"/>
                </a:solidFill>
                <a:latin typeface="Source Sans Pro" panose="020B0503030403020204" pitchFamily="34" charset="0"/>
              </a:rPr>
              <a:t>May 20, 2025</a:t>
            </a:r>
          </a:p>
        </p:txBody>
      </p:sp>
      <p:pic>
        <p:nvPicPr>
          <p:cNvPr id="7" name="Picture 6">
            <a:extLst>
              <a:ext uri="{FF2B5EF4-FFF2-40B4-BE49-F238E27FC236}">
                <a16:creationId xmlns:a16="http://schemas.microsoft.com/office/drawing/2014/main" id="{1DC19FB6-201A-1147-CEEE-99EDF521C1A7}"/>
              </a:ext>
            </a:extLst>
          </p:cNvPr>
          <p:cNvPicPr>
            <a:picLocks noGrp="1" noChangeAspect="1"/>
          </p:cNvPicPr>
          <p:nvPr/>
        </p:nvPicPr>
        <p:blipFill>
          <a:blip r:embed="rId3"/>
          <a:srcRect l="25092" r="25092"/>
          <a:stretch/>
        </p:blipFill>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096000 h 6858000"/>
              <a:gd name="connsiteX3" fmla="*/ 5334000 w 6096000"/>
              <a:gd name="connsiteY3" fmla="*/ 6858000 h 6858000"/>
              <a:gd name="connsiteX4" fmla="*/ 0 w 6096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096000"/>
                </a:lnTo>
                <a:lnTo>
                  <a:pt x="5334000" y="6858000"/>
                </a:lnTo>
                <a:lnTo>
                  <a:pt x="0" y="6858000"/>
                </a:lnTo>
                <a:close/>
              </a:path>
            </a:pathLst>
          </a:custGeom>
        </p:spPr>
      </p:pic>
    </p:spTree>
    <p:extLst>
      <p:ext uri="{BB962C8B-B14F-4D97-AF65-F5344CB8AC3E}">
        <p14:creationId xmlns:p14="http://schemas.microsoft.com/office/powerpoint/2010/main" val="2191110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17483-7452-FCBF-B03D-EBC817626F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7703C-5687-F5F2-A45F-59BA81B6516A}"/>
              </a:ext>
            </a:extLst>
          </p:cNvPr>
          <p:cNvSpPr>
            <a:spLocks noGrp="1"/>
          </p:cNvSpPr>
          <p:nvPr>
            <p:ph type="title"/>
          </p:nvPr>
        </p:nvSpPr>
        <p:spPr/>
        <p:txBody>
          <a:bodyPr>
            <a:normAutofit/>
          </a:bodyPr>
          <a:lstStyle/>
          <a:p>
            <a:r>
              <a:rPr lang="en-US" sz="4000" b="1">
                <a:solidFill>
                  <a:srgbClr val="007030"/>
                </a:solidFill>
                <a:latin typeface="Source Sans Pro" panose="020B0503030403020204" pitchFamily="34" charset="0"/>
              </a:rPr>
              <a:t>NACE Career Competencies</a:t>
            </a:r>
          </a:p>
        </p:txBody>
      </p:sp>
      <p:sp>
        <p:nvSpPr>
          <p:cNvPr id="4" name="TextBox 3">
            <a:extLst>
              <a:ext uri="{FF2B5EF4-FFF2-40B4-BE49-F238E27FC236}">
                <a16:creationId xmlns:a16="http://schemas.microsoft.com/office/drawing/2014/main" id="{110381EB-92D6-5622-747B-9F0D09993C2F}"/>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pic>
        <p:nvPicPr>
          <p:cNvPr id="5" name="Picture 4" descr="A green text on a black background&#10;&#10;Description automatically generated">
            <a:extLst>
              <a:ext uri="{FF2B5EF4-FFF2-40B4-BE49-F238E27FC236}">
                <a16:creationId xmlns:a16="http://schemas.microsoft.com/office/drawing/2014/main" id="{FD7CF042-CC14-B2E8-D77D-2C467388A7F0}"/>
              </a:ext>
            </a:extLst>
          </p:cNvPr>
          <p:cNvPicPr>
            <a:picLocks noChangeAspect="1"/>
          </p:cNvPicPr>
          <p:nvPr/>
        </p:nvPicPr>
        <p:blipFill>
          <a:blip r:embed="rId2"/>
          <a:stretch>
            <a:fillRect/>
          </a:stretch>
        </p:blipFill>
        <p:spPr>
          <a:xfrm>
            <a:off x="838200" y="5615615"/>
            <a:ext cx="3635096" cy="952570"/>
          </a:xfrm>
          <a:prstGeom prst="rect">
            <a:avLst/>
          </a:prstGeom>
        </p:spPr>
      </p:pic>
      <p:pic>
        <p:nvPicPr>
          <p:cNvPr id="29" name="Picture 28" descr="A black background with a black square&#10;&#10;AI-generated content may be incorrect.">
            <a:extLst>
              <a:ext uri="{FF2B5EF4-FFF2-40B4-BE49-F238E27FC236}">
                <a16:creationId xmlns:a16="http://schemas.microsoft.com/office/drawing/2014/main" id="{9A1338C8-125E-1279-5E0A-08B9DEB2E2F8}"/>
              </a:ext>
            </a:extLst>
          </p:cNvPr>
          <p:cNvPicPr>
            <a:picLocks noChangeAspect="1"/>
          </p:cNvPicPr>
          <p:nvPr/>
        </p:nvPicPr>
        <p:blipFill>
          <a:blip r:embed="rId3"/>
          <a:stretch>
            <a:fillRect/>
          </a:stretch>
        </p:blipFill>
        <p:spPr>
          <a:xfrm>
            <a:off x="942991" y="1700057"/>
            <a:ext cx="692351" cy="692904"/>
          </a:xfrm>
          <a:prstGeom prst="rect">
            <a:avLst/>
          </a:prstGeom>
        </p:spPr>
      </p:pic>
      <p:sp>
        <p:nvSpPr>
          <p:cNvPr id="38" name="Content Placeholder 2">
            <a:extLst>
              <a:ext uri="{FF2B5EF4-FFF2-40B4-BE49-F238E27FC236}">
                <a16:creationId xmlns:a16="http://schemas.microsoft.com/office/drawing/2014/main" id="{D33C5BAE-76C8-6BDC-8DAD-F2B20A872F59}"/>
              </a:ext>
            </a:extLst>
          </p:cNvPr>
          <p:cNvSpPr txBox="1">
            <a:spLocks/>
          </p:cNvSpPr>
          <p:nvPr/>
        </p:nvSpPr>
        <p:spPr>
          <a:xfrm>
            <a:off x="1718142" y="1878283"/>
            <a:ext cx="4525931" cy="486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tx2"/>
                </a:solidFill>
                <a:latin typeface="Source Sans Pro" panose="020B0503030403020204" pitchFamily="34" charset="0"/>
              </a:rPr>
              <a:t>Professionalism</a:t>
            </a:r>
          </a:p>
        </p:txBody>
      </p:sp>
      <p:sp>
        <p:nvSpPr>
          <p:cNvPr id="6" name="Content Placeholder 11">
            <a:extLst>
              <a:ext uri="{FF2B5EF4-FFF2-40B4-BE49-F238E27FC236}">
                <a16:creationId xmlns:a16="http://schemas.microsoft.com/office/drawing/2014/main" id="{6BEBC692-BC95-DFBA-06D1-98882026231C}"/>
              </a:ext>
            </a:extLst>
          </p:cNvPr>
          <p:cNvSpPr>
            <a:spLocks noGrp="1"/>
          </p:cNvSpPr>
          <p:nvPr>
            <p:ph idx="1"/>
          </p:nvPr>
        </p:nvSpPr>
        <p:spPr>
          <a:xfrm>
            <a:off x="895709" y="2673889"/>
            <a:ext cx="10458091" cy="3517451"/>
          </a:xfrm>
        </p:spPr>
        <p:txBody>
          <a:bodyPr vert="horz" lIns="91440" tIns="45720" rIns="91440" bIns="45720" rtlCol="0" anchor="t">
            <a:normAutofit/>
          </a:bodyPr>
          <a:lstStyle/>
          <a:p>
            <a:r>
              <a:rPr lang="en-US" sz="1800" b="1" i="1"/>
              <a:t>Sample behavior:</a:t>
            </a:r>
            <a:r>
              <a:rPr lang="en-US" sz="1800"/>
              <a:t> </a:t>
            </a:r>
            <a:r>
              <a:rPr lang="en-US" sz="1800">
                <a:ea typeface="+mn-lt"/>
                <a:cs typeface="+mn-lt"/>
              </a:rPr>
              <a:t>Maintain a positive personal brand in alignment with organization and personal career values.</a:t>
            </a:r>
            <a:endParaRPr lang="en-US">
              <a:ea typeface="+mn-lt"/>
              <a:cs typeface="+mn-lt"/>
            </a:endParaRPr>
          </a:p>
          <a:p>
            <a:pPr>
              <a:lnSpc>
                <a:spcPct val="100000"/>
              </a:lnSpc>
              <a:spcBef>
                <a:spcPts val="0"/>
              </a:spcBef>
            </a:pPr>
            <a:endParaRPr lang="en-US" sz="1800" b="1" i="1"/>
          </a:p>
          <a:p>
            <a:pPr>
              <a:lnSpc>
                <a:spcPct val="100000"/>
              </a:lnSpc>
              <a:spcBef>
                <a:spcPts val="0"/>
              </a:spcBef>
            </a:pPr>
            <a:r>
              <a:rPr lang="en-US" sz="1800" b="1" i="1"/>
              <a:t>Interview example:</a:t>
            </a:r>
            <a:r>
              <a:rPr lang="en-US" sz="1800"/>
              <a:t> "When tabling at client events for my previous organization, I made a point to remain positive even in difficult scenarios and provided detailed information, a clean and presentable table set-up, and extra materials in case we ran out."</a:t>
            </a:r>
            <a:endParaRPr lang="en-US"/>
          </a:p>
          <a:p>
            <a:pPr>
              <a:lnSpc>
                <a:spcPct val="100000"/>
              </a:lnSpc>
              <a:spcBef>
                <a:spcPts val="0"/>
              </a:spcBef>
            </a:pPr>
            <a:endParaRPr lang="en-US" sz="1800"/>
          </a:p>
          <a:p>
            <a:r>
              <a:rPr lang="en-US" sz="1800" b="1" i="1"/>
              <a:t>Skills developed:</a:t>
            </a:r>
            <a:r>
              <a:rPr lang="en-US" sz="1800"/>
              <a:t> • Have an attention to detail, resulting in few if any errors in their work.</a:t>
            </a:r>
          </a:p>
          <a:p>
            <a:endParaRPr lang="en-US" sz="1800"/>
          </a:p>
          <a:p>
            <a:endParaRPr lang="en-US" sz="1800"/>
          </a:p>
        </p:txBody>
      </p:sp>
    </p:spTree>
    <p:extLst>
      <p:ext uri="{BB962C8B-B14F-4D97-AF65-F5344CB8AC3E}">
        <p14:creationId xmlns:p14="http://schemas.microsoft.com/office/powerpoint/2010/main" val="528264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1E574-F34B-E5FE-0B06-32C7A132A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69CFA6-5006-B7C4-A5B4-03CC9B4EFC9E}"/>
              </a:ext>
            </a:extLst>
          </p:cNvPr>
          <p:cNvSpPr>
            <a:spLocks noGrp="1"/>
          </p:cNvSpPr>
          <p:nvPr>
            <p:ph type="title"/>
          </p:nvPr>
        </p:nvSpPr>
        <p:spPr/>
        <p:txBody>
          <a:bodyPr>
            <a:normAutofit/>
          </a:bodyPr>
          <a:lstStyle/>
          <a:p>
            <a:r>
              <a:rPr lang="en-US" sz="4000" b="1">
                <a:solidFill>
                  <a:srgbClr val="007030"/>
                </a:solidFill>
                <a:latin typeface="Source Sans Pro" panose="020B0503030403020204" pitchFamily="34" charset="0"/>
              </a:rPr>
              <a:t>NACE Career Competencies</a:t>
            </a:r>
          </a:p>
        </p:txBody>
      </p:sp>
      <p:sp>
        <p:nvSpPr>
          <p:cNvPr id="4" name="TextBox 3">
            <a:extLst>
              <a:ext uri="{FF2B5EF4-FFF2-40B4-BE49-F238E27FC236}">
                <a16:creationId xmlns:a16="http://schemas.microsoft.com/office/drawing/2014/main" id="{DDE5B5E2-1A7D-27D2-8B46-5361F7B82974}"/>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pic>
        <p:nvPicPr>
          <p:cNvPr id="5" name="Picture 4" descr="A green text on a black background&#10;&#10;Description automatically generated">
            <a:extLst>
              <a:ext uri="{FF2B5EF4-FFF2-40B4-BE49-F238E27FC236}">
                <a16:creationId xmlns:a16="http://schemas.microsoft.com/office/drawing/2014/main" id="{3A00FBCE-C883-1291-E116-B83039DF7A69}"/>
              </a:ext>
            </a:extLst>
          </p:cNvPr>
          <p:cNvPicPr>
            <a:picLocks noChangeAspect="1"/>
          </p:cNvPicPr>
          <p:nvPr/>
        </p:nvPicPr>
        <p:blipFill>
          <a:blip r:embed="rId2"/>
          <a:stretch>
            <a:fillRect/>
          </a:stretch>
        </p:blipFill>
        <p:spPr>
          <a:xfrm>
            <a:off x="838200" y="5615615"/>
            <a:ext cx="3635096" cy="952570"/>
          </a:xfrm>
          <a:prstGeom prst="rect">
            <a:avLst/>
          </a:prstGeom>
        </p:spPr>
      </p:pic>
      <p:pic>
        <p:nvPicPr>
          <p:cNvPr id="31" name="Picture 30" descr="A white rectangle in the middle of a black background&#10;&#10;AI-generated content may be incorrect.">
            <a:extLst>
              <a:ext uri="{FF2B5EF4-FFF2-40B4-BE49-F238E27FC236}">
                <a16:creationId xmlns:a16="http://schemas.microsoft.com/office/drawing/2014/main" id="{67F08A54-ED4E-0755-F180-AE2774E91BCC}"/>
              </a:ext>
            </a:extLst>
          </p:cNvPr>
          <p:cNvPicPr>
            <a:picLocks noChangeAspect="1"/>
          </p:cNvPicPr>
          <p:nvPr/>
        </p:nvPicPr>
        <p:blipFill>
          <a:blip r:embed="rId3"/>
          <a:stretch>
            <a:fillRect/>
          </a:stretch>
        </p:blipFill>
        <p:spPr>
          <a:xfrm>
            <a:off x="870550" y="1830974"/>
            <a:ext cx="692904" cy="692904"/>
          </a:xfrm>
          <a:prstGeom prst="rect">
            <a:avLst/>
          </a:prstGeom>
        </p:spPr>
      </p:pic>
      <p:sp>
        <p:nvSpPr>
          <p:cNvPr id="39" name="Content Placeholder 2">
            <a:extLst>
              <a:ext uri="{FF2B5EF4-FFF2-40B4-BE49-F238E27FC236}">
                <a16:creationId xmlns:a16="http://schemas.microsoft.com/office/drawing/2014/main" id="{013A7698-8559-491D-D30B-BD8A80A8ACEB}"/>
              </a:ext>
            </a:extLst>
          </p:cNvPr>
          <p:cNvSpPr txBox="1">
            <a:spLocks/>
          </p:cNvSpPr>
          <p:nvPr/>
        </p:nvSpPr>
        <p:spPr>
          <a:xfrm>
            <a:off x="1646255" y="1915759"/>
            <a:ext cx="4525931" cy="486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tx2"/>
                </a:solidFill>
                <a:latin typeface="Source Sans Pro" panose="020B0503030403020204" pitchFamily="34" charset="0"/>
              </a:rPr>
              <a:t>Teamwork</a:t>
            </a:r>
          </a:p>
        </p:txBody>
      </p:sp>
      <p:sp>
        <p:nvSpPr>
          <p:cNvPr id="10" name="Content Placeholder 9">
            <a:extLst>
              <a:ext uri="{FF2B5EF4-FFF2-40B4-BE49-F238E27FC236}">
                <a16:creationId xmlns:a16="http://schemas.microsoft.com/office/drawing/2014/main" id="{AF2DBCB3-6381-CD8D-539F-3F895AA6CCA2}"/>
              </a:ext>
            </a:extLst>
          </p:cNvPr>
          <p:cNvSpPr>
            <a:spLocks noGrp="1"/>
          </p:cNvSpPr>
          <p:nvPr>
            <p:ph idx="1"/>
          </p:nvPr>
        </p:nvSpPr>
        <p:spPr>
          <a:xfrm>
            <a:off x="866954" y="2530115"/>
            <a:ext cx="10486846" cy="3661225"/>
          </a:xfrm>
        </p:spPr>
        <p:txBody>
          <a:bodyPr vert="horz" lIns="91440" tIns="45720" rIns="91440" bIns="45720" rtlCol="0" anchor="t">
            <a:normAutofit/>
          </a:bodyPr>
          <a:lstStyle/>
          <a:p>
            <a:r>
              <a:rPr lang="en-US" sz="1800" b="1" i="1"/>
              <a:t>Sample behavior:</a:t>
            </a:r>
            <a:r>
              <a:rPr lang="en-US" sz="1800"/>
              <a:t> Effectively manage conflict, interact with and respect diverse personalities, and meet ambiguity with resilience.</a:t>
            </a:r>
            <a:endParaRPr lang="en-US"/>
          </a:p>
          <a:p>
            <a:pPr>
              <a:lnSpc>
                <a:spcPct val="100000"/>
              </a:lnSpc>
              <a:spcBef>
                <a:spcPts val="0"/>
              </a:spcBef>
            </a:pPr>
            <a:endParaRPr lang="en-US" sz="1800"/>
          </a:p>
          <a:p>
            <a:pPr>
              <a:lnSpc>
                <a:spcPct val="100000"/>
              </a:lnSpc>
              <a:spcBef>
                <a:spcPts val="0"/>
              </a:spcBef>
            </a:pPr>
            <a:r>
              <a:rPr lang="en-US" sz="1800" b="1" i="1"/>
              <a:t>Interview example:</a:t>
            </a:r>
            <a:r>
              <a:rPr lang="en-US" sz="1800"/>
              <a:t> "I noticed my teammate struggled when it came to a certain task in regards to creating spreadsheets to represent out quarterly data. Since we share a job title, and I enjoy spreadsheet work, I offered to trade them some of my tasks as long as the Manager approved. The Manager agreed – and my teammate </a:t>
            </a:r>
            <a:r>
              <a:rPr lang="en-US" sz="1800" err="1"/>
              <a:t>experessed</a:t>
            </a:r>
            <a:r>
              <a:rPr lang="en-US" sz="1800"/>
              <a:t> delight in no longer having that task. In the end, everyone benefitted."</a:t>
            </a:r>
          </a:p>
          <a:p>
            <a:pPr>
              <a:lnSpc>
                <a:spcPct val="100000"/>
              </a:lnSpc>
              <a:spcBef>
                <a:spcPts val="0"/>
              </a:spcBef>
            </a:pPr>
            <a:endParaRPr lang="en-US" sz="1800"/>
          </a:p>
          <a:p>
            <a:r>
              <a:rPr lang="en-US" sz="1800" b="1" i="1"/>
              <a:t>Skills developed:</a:t>
            </a:r>
            <a:r>
              <a:rPr lang="en-US" sz="1800"/>
              <a:t> • Collaborate with others to achieve common goals.</a:t>
            </a:r>
          </a:p>
          <a:p>
            <a:endParaRPr lang="en-US" sz="1800"/>
          </a:p>
          <a:p>
            <a:endParaRPr lang="en-US" sz="1800"/>
          </a:p>
          <a:p>
            <a:endParaRPr lang="en-US" sz="1800"/>
          </a:p>
          <a:p>
            <a:endParaRPr lang="en-US"/>
          </a:p>
        </p:txBody>
      </p:sp>
    </p:spTree>
    <p:extLst>
      <p:ext uri="{BB962C8B-B14F-4D97-AF65-F5344CB8AC3E}">
        <p14:creationId xmlns:p14="http://schemas.microsoft.com/office/powerpoint/2010/main" val="2981009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09582-8CB0-354B-1CA9-7C3936FFCB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008CA2-A514-278C-9889-FC0FFD4BC263}"/>
              </a:ext>
            </a:extLst>
          </p:cNvPr>
          <p:cNvSpPr>
            <a:spLocks noGrp="1"/>
          </p:cNvSpPr>
          <p:nvPr>
            <p:ph type="title"/>
          </p:nvPr>
        </p:nvSpPr>
        <p:spPr/>
        <p:txBody>
          <a:bodyPr>
            <a:normAutofit/>
          </a:bodyPr>
          <a:lstStyle/>
          <a:p>
            <a:r>
              <a:rPr lang="en-US" sz="4000" b="1">
                <a:solidFill>
                  <a:srgbClr val="007030"/>
                </a:solidFill>
                <a:latin typeface="Source Sans Pro" panose="020B0503030403020204" pitchFamily="34" charset="0"/>
              </a:rPr>
              <a:t>NACE Career Competencies</a:t>
            </a:r>
          </a:p>
        </p:txBody>
      </p:sp>
      <p:sp>
        <p:nvSpPr>
          <p:cNvPr id="4" name="TextBox 3">
            <a:extLst>
              <a:ext uri="{FF2B5EF4-FFF2-40B4-BE49-F238E27FC236}">
                <a16:creationId xmlns:a16="http://schemas.microsoft.com/office/drawing/2014/main" id="{E3649D8F-84F7-8BA5-CBB2-B635EF3215F3}"/>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pic>
        <p:nvPicPr>
          <p:cNvPr id="5" name="Picture 4" descr="A green text on a black background&#10;&#10;Description automatically generated">
            <a:extLst>
              <a:ext uri="{FF2B5EF4-FFF2-40B4-BE49-F238E27FC236}">
                <a16:creationId xmlns:a16="http://schemas.microsoft.com/office/drawing/2014/main" id="{828DF554-F681-990F-D7E8-8079ABA626EB}"/>
              </a:ext>
            </a:extLst>
          </p:cNvPr>
          <p:cNvPicPr>
            <a:picLocks noChangeAspect="1"/>
          </p:cNvPicPr>
          <p:nvPr/>
        </p:nvPicPr>
        <p:blipFill>
          <a:blip r:embed="rId2"/>
          <a:stretch>
            <a:fillRect/>
          </a:stretch>
        </p:blipFill>
        <p:spPr>
          <a:xfrm>
            <a:off x="838200" y="5615615"/>
            <a:ext cx="3635096" cy="952570"/>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DA3E52DD-015A-8438-C368-449A244B65BF}"/>
              </a:ext>
            </a:extLst>
          </p:cNvPr>
          <p:cNvPicPr>
            <a:picLocks noChangeAspect="1"/>
          </p:cNvPicPr>
          <p:nvPr/>
        </p:nvPicPr>
        <p:blipFill>
          <a:blip r:embed="rId3"/>
          <a:stretch>
            <a:fillRect/>
          </a:stretch>
        </p:blipFill>
        <p:spPr>
          <a:xfrm>
            <a:off x="871103" y="1710256"/>
            <a:ext cx="692904" cy="692904"/>
          </a:xfrm>
          <a:prstGeom prst="rect">
            <a:avLst/>
          </a:prstGeom>
        </p:spPr>
      </p:pic>
      <p:sp>
        <p:nvSpPr>
          <p:cNvPr id="40" name="Content Placeholder 2">
            <a:extLst>
              <a:ext uri="{FF2B5EF4-FFF2-40B4-BE49-F238E27FC236}">
                <a16:creationId xmlns:a16="http://schemas.microsoft.com/office/drawing/2014/main" id="{CD38EFEB-F2FB-E1F0-7E92-CA55548AC076}"/>
              </a:ext>
            </a:extLst>
          </p:cNvPr>
          <p:cNvSpPr txBox="1">
            <a:spLocks/>
          </p:cNvSpPr>
          <p:nvPr/>
        </p:nvSpPr>
        <p:spPr>
          <a:xfrm>
            <a:off x="1646255" y="1852594"/>
            <a:ext cx="4525931" cy="486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tx2"/>
                </a:solidFill>
                <a:latin typeface="Source Sans Pro" panose="020B0503030403020204" pitchFamily="34" charset="0"/>
              </a:rPr>
              <a:t>Technology</a:t>
            </a:r>
          </a:p>
        </p:txBody>
      </p:sp>
      <p:sp>
        <p:nvSpPr>
          <p:cNvPr id="10" name="Content Placeholder 9">
            <a:extLst>
              <a:ext uri="{FF2B5EF4-FFF2-40B4-BE49-F238E27FC236}">
                <a16:creationId xmlns:a16="http://schemas.microsoft.com/office/drawing/2014/main" id="{1FCD90C8-4BE2-BF1C-B1D3-7FBB8B238449}"/>
              </a:ext>
            </a:extLst>
          </p:cNvPr>
          <p:cNvSpPr>
            <a:spLocks noGrp="1"/>
          </p:cNvSpPr>
          <p:nvPr>
            <p:ph idx="1"/>
          </p:nvPr>
        </p:nvSpPr>
        <p:spPr>
          <a:xfrm>
            <a:off x="866954" y="2415096"/>
            <a:ext cx="10486846" cy="3776244"/>
          </a:xfrm>
        </p:spPr>
        <p:txBody>
          <a:bodyPr vert="horz" lIns="91440" tIns="45720" rIns="91440" bIns="45720" rtlCol="0" anchor="t">
            <a:normAutofit/>
          </a:bodyPr>
          <a:lstStyle/>
          <a:p>
            <a:r>
              <a:rPr lang="en-US" sz="1800" b="1" i="1"/>
              <a:t>Sample behavior:</a:t>
            </a:r>
            <a:r>
              <a:rPr lang="en-US" sz="1800"/>
              <a:t> Use technology to improve efficiency and productivity of their work.</a:t>
            </a:r>
          </a:p>
          <a:p>
            <a:pPr>
              <a:lnSpc>
                <a:spcPct val="100000"/>
              </a:lnSpc>
              <a:spcBef>
                <a:spcPts val="0"/>
              </a:spcBef>
            </a:pPr>
            <a:endParaRPr lang="en-US" sz="1800"/>
          </a:p>
          <a:p>
            <a:pPr>
              <a:lnSpc>
                <a:spcPct val="100000"/>
              </a:lnSpc>
              <a:spcBef>
                <a:spcPts val="0"/>
              </a:spcBef>
            </a:pPr>
            <a:r>
              <a:rPr lang="en-US" sz="1800" b="1" i="1"/>
              <a:t>Interview example:</a:t>
            </a:r>
            <a:r>
              <a:rPr lang="en-US" sz="1800"/>
              <a:t> "Because I am the only employee who had expertise in AI on my current team, I decided to hold twice-monthly Q&amp;A sessions to get my team up to novice-level on ChatGPT. They admitted to being intimidated at first – but by the end, all of us were integrating AI practices into our workflows."</a:t>
            </a:r>
          </a:p>
          <a:p>
            <a:pPr>
              <a:lnSpc>
                <a:spcPct val="100000"/>
              </a:lnSpc>
              <a:spcBef>
                <a:spcPts val="0"/>
              </a:spcBef>
            </a:pPr>
            <a:endParaRPr lang="en-US" sz="1800"/>
          </a:p>
          <a:p>
            <a:r>
              <a:rPr lang="en-US" sz="1800" b="1" i="1"/>
              <a:t>Skills developed:</a:t>
            </a:r>
            <a:r>
              <a:rPr lang="en-US" sz="1800"/>
              <a:t> • Manipulate information, construct ideas, and use technology to achieve strategic goals.</a:t>
            </a:r>
          </a:p>
          <a:p>
            <a:endParaRPr lang="en-US" sz="1800"/>
          </a:p>
          <a:p>
            <a:endParaRPr lang="en-US" sz="1800"/>
          </a:p>
          <a:p>
            <a:endParaRPr lang="en-US" sz="1800"/>
          </a:p>
          <a:p>
            <a:endParaRPr lang="en-US"/>
          </a:p>
        </p:txBody>
      </p:sp>
    </p:spTree>
    <p:extLst>
      <p:ext uri="{BB962C8B-B14F-4D97-AF65-F5344CB8AC3E}">
        <p14:creationId xmlns:p14="http://schemas.microsoft.com/office/powerpoint/2010/main" val="218214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30"/>
        </a:solidFill>
        <a:effectLst/>
      </p:bgPr>
    </p:bg>
    <p:spTree>
      <p:nvGrpSpPr>
        <p:cNvPr id="1" name="">
          <a:extLst>
            <a:ext uri="{FF2B5EF4-FFF2-40B4-BE49-F238E27FC236}">
              <a16:creationId xmlns:a16="http://schemas.microsoft.com/office/drawing/2014/main" id="{53E4FA84-B97D-4348-C53E-7BA5E2814949}"/>
            </a:ext>
          </a:extLst>
        </p:cNvPr>
        <p:cNvGrpSpPr/>
        <p:nvPr/>
      </p:nvGrpSpPr>
      <p:grpSpPr>
        <a:xfrm>
          <a:off x="0" y="0"/>
          <a:ext cx="0" cy="0"/>
          <a:chOff x="0" y="0"/>
          <a:chExt cx="0" cy="0"/>
        </a:xfrm>
      </p:grpSpPr>
      <p:pic>
        <p:nvPicPr>
          <p:cNvPr id="5" name="Picture 4" descr="A black and yellow diagonal lines&#10;&#10;Description automatically generated">
            <a:extLst>
              <a:ext uri="{FF2B5EF4-FFF2-40B4-BE49-F238E27FC236}">
                <a16:creationId xmlns:a16="http://schemas.microsoft.com/office/drawing/2014/main" id="{2D0D1C0C-2E75-ACF9-1CC7-51B3B513B0E6}"/>
              </a:ext>
            </a:extLst>
          </p:cNvPr>
          <p:cNvPicPr>
            <a:picLocks noChangeAspect="1"/>
          </p:cNvPicPr>
          <p:nvPr/>
        </p:nvPicPr>
        <p:blipFill>
          <a:blip r:embed="rId2"/>
          <a:srcRect l="55298"/>
          <a:stretch/>
        </p:blipFill>
        <p:spPr>
          <a:xfrm>
            <a:off x="9635065" y="0"/>
            <a:ext cx="3065621" cy="6858000"/>
          </a:xfrm>
          <a:prstGeom prst="rect">
            <a:avLst/>
          </a:prstGeom>
        </p:spPr>
      </p:pic>
      <p:sp>
        <p:nvSpPr>
          <p:cNvPr id="2" name="Title 1">
            <a:extLst>
              <a:ext uri="{FF2B5EF4-FFF2-40B4-BE49-F238E27FC236}">
                <a16:creationId xmlns:a16="http://schemas.microsoft.com/office/drawing/2014/main" id="{A5F77599-17BF-72AD-2938-EF411457C207}"/>
              </a:ext>
            </a:extLst>
          </p:cNvPr>
          <p:cNvSpPr>
            <a:spLocks noGrp="1"/>
          </p:cNvSpPr>
          <p:nvPr>
            <p:ph type="ctrTitle"/>
          </p:nvPr>
        </p:nvSpPr>
        <p:spPr>
          <a:xfrm>
            <a:off x="1063059" y="1014934"/>
            <a:ext cx="9144000" cy="1952002"/>
          </a:xfrm>
        </p:spPr>
        <p:txBody>
          <a:bodyPr>
            <a:normAutofit fontScale="90000"/>
          </a:bodyPr>
          <a:lstStyle/>
          <a:p>
            <a:pPr algn="l"/>
            <a:r>
              <a:rPr lang="en-US" sz="5000" b="1">
                <a:solidFill>
                  <a:srgbClr val="FBE31A"/>
                </a:solidFill>
                <a:latin typeface="Source Sans Pro"/>
                <a:ea typeface="Source Sans Pro"/>
              </a:rPr>
              <a:t>Quiz: What fields, job titles, or sectors does international work experience apply to?</a:t>
            </a:r>
            <a:endParaRPr lang="en-US"/>
          </a:p>
        </p:txBody>
      </p:sp>
      <p:pic>
        <p:nvPicPr>
          <p:cNvPr id="3" name="Picture 2" descr="A black background with white text&#10;&#10;Description automatically generated">
            <a:extLst>
              <a:ext uri="{FF2B5EF4-FFF2-40B4-BE49-F238E27FC236}">
                <a16:creationId xmlns:a16="http://schemas.microsoft.com/office/drawing/2014/main" id="{AF2A98B1-4464-1AD9-60CB-36768B1D6174}"/>
              </a:ext>
            </a:extLst>
          </p:cNvPr>
          <p:cNvPicPr>
            <a:picLocks noChangeAspect="1"/>
          </p:cNvPicPr>
          <p:nvPr/>
        </p:nvPicPr>
        <p:blipFill>
          <a:blip r:embed="rId3"/>
          <a:stretch>
            <a:fillRect/>
          </a:stretch>
        </p:blipFill>
        <p:spPr>
          <a:xfrm>
            <a:off x="831260" y="5629738"/>
            <a:ext cx="3757178" cy="984562"/>
          </a:xfrm>
          <a:prstGeom prst="rect">
            <a:avLst/>
          </a:prstGeom>
        </p:spPr>
      </p:pic>
      <p:sp>
        <p:nvSpPr>
          <p:cNvPr id="6" name="Title 1">
            <a:extLst>
              <a:ext uri="{FF2B5EF4-FFF2-40B4-BE49-F238E27FC236}">
                <a16:creationId xmlns:a16="http://schemas.microsoft.com/office/drawing/2014/main" id="{BCE804C5-03A6-7822-8818-C33171D3354A}"/>
              </a:ext>
            </a:extLst>
          </p:cNvPr>
          <p:cNvSpPr txBox="1">
            <a:spLocks/>
          </p:cNvSpPr>
          <p:nvPr/>
        </p:nvSpPr>
        <p:spPr>
          <a:xfrm>
            <a:off x="1057308" y="2619447"/>
            <a:ext cx="9144000" cy="195200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000" b="1">
                <a:solidFill>
                  <a:srgbClr val="FBE31A"/>
                </a:solidFill>
                <a:latin typeface="Source Sans Pro"/>
                <a:ea typeface="Source Sans Pro"/>
              </a:rPr>
              <a:t>Answer: ALL OF THEM!</a:t>
            </a:r>
          </a:p>
          <a:p>
            <a:pPr algn="l"/>
            <a:r>
              <a:rPr lang="en-US" sz="2100" b="1">
                <a:solidFill>
                  <a:srgbClr val="FBE31A"/>
                </a:solidFill>
                <a:latin typeface="Source Sans Pro"/>
                <a:ea typeface="Source Sans Pro"/>
              </a:rPr>
              <a:t>(international experience is experience...but just usually a bit more interesting)</a:t>
            </a:r>
          </a:p>
        </p:txBody>
      </p:sp>
    </p:spTree>
    <p:extLst>
      <p:ext uri="{BB962C8B-B14F-4D97-AF65-F5344CB8AC3E}">
        <p14:creationId xmlns:p14="http://schemas.microsoft.com/office/powerpoint/2010/main" val="198295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30"/>
        </a:solidFill>
        <a:effectLst/>
      </p:bgPr>
    </p:bg>
    <p:spTree>
      <p:nvGrpSpPr>
        <p:cNvPr id="1" name="">
          <a:extLst>
            <a:ext uri="{FF2B5EF4-FFF2-40B4-BE49-F238E27FC236}">
              <a16:creationId xmlns:a16="http://schemas.microsoft.com/office/drawing/2014/main" id="{832DFB9B-48E6-127C-E4E9-EA557D3E7F68}"/>
            </a:ext>
          </a:extLst>
        </p:cNvPr>
        <p:cNvGrpSpPr/>
        <p:nvPr/>
      </p:nvGrpSpPr>
      <p:grpSpPr>
        <a:xfrm>
          <a:off x="0" y="0"/>
          <a:ext cx="0" cy="0"/>
          <a:chOff x="0" y="0"/>
          <a:chExt cx="0" cy="0"/>
        </a:xfrm>
      </p:grpSpPr>
      <p:pic>
        <p:nvPicPr>
          <p:cNvPr id="5" name="Picture 4" descr="A black and yellow diagonal lines&#10;&#10;Description automatically generated">
            <a:extLst>
              <a:ext uri="{FF2B5EF4-FFF2-40B4-BE49-F238E27FC236}">
                <a16:creationId xmlns:a16="http://schemas.microsoft.com/office/drawing/2014/main" id="{72449371-C2C7-855C-64BE-F62A22001745}"/>
              </a:ext>
            </a:extLst>
          </p:cNvPr>
          <p:cNvPicPr>
            <a:picLocks noChangeAspect="1"/>
          </p:cNvPicPr>
          <p:nvPr/>
        </p:nvPicPr>
        <p:blipFill>
          <a:blip r:embed="rId2"/>
          <a:srcRect l="55298"/>
          <a:stretch/>
        </p:blipFill>
        <p:spPr>
          <a:xfrm>
            <a:off x="9635065" y="0"/>
            <a:ext cx="3065621" cy="6858000"/>
          </a:xfrm>
          <a:prstGeom prst="rect">
            <a:avLst/>
          </a:prstGeom>
        </p:spPr>
      </p:pic>
      <p:sp>
        <p:nvSpPr>
          <p:cNvPr id="2" name="Title 1">
            <a:extLst>
              <a:ext uri="{FF2B5EF4-FFF2-40B4-BE49-F238E27FC236}">
                <a16:creationId xmlns:a16="http://schemas.microsoft.com/office/drawing/2014/main" id="{C5464849-4851-2C21-430B-B0CC1F75A441}"/>
              </a:ext>
            </a:extLst>
          </p:cNvPr>
          <p:cNvSpPr>
            <a:spLocks noGrp="1"/>
          </p:cNvSpPr>
          <p:nvPr>
            <p:ph type="ctrTitle"/>
          </p:nvPr>
        </p:nvSpPr>
        <p:spPr>
          <a:xfrm>
            <a:off x="1063059" y="1014934"/>
            <a:ext cx="9144000" cy="1952002"/>
          </a:xfrm>
        </p:spPr>
        <p:txBody>
          <a:bodyPr>
            <a:normAutofit/>
          </a:bodyPr>
          <a:lstStyle/>
          <a:p>
            <a:pPr algn="l"/>
            <a:r>
              <a:rPr lang="en-US" sz="5000" b="1">
                <a:solidFill>
                  <a:srgbClr val="FBE31A"/>
                </a:solidFill>
                <a:latin typeface="Source Sans Pro"/>
                <a:ea typeface="Source Sans Pro"/>
              </a:rPr>
              <a:t>Trivia Time! </a:t>
            </a:r>
            <a:endParaRPr lang="en-US"/>
          </a:p>
        </p:txBody>
      </p:sp>
      <p:pic>
        <p:nvPicPr>
          <p:cNvPr id="3" name="Picture 2" descr="A black background with white text&#10;&#10;Description automatically generated">
            <a:extLst>
              <a:ext uri="{FF2B5EF4-FFF2-40B4-BE49-F238E27FC236}">
                <a16:creationId xmlns:a16="http://schemas.microsoft.com/office/drawing/2014/main" id="{84A34799-C4AF-F3A5-ECC7-A201784F54C1}"/>
              </a:ext>
            </a:extLst>
          </p:cNvPr>
          <p:cNvPicPr>
            <a:picLocks noChangeAspect="1"/>
          </p:cNvPicPr>
          <p:nvPr/>
        </p:nvPicPr>
        <p:blipFill>
          <a:blip r:embed="rId3"/>
          <a:stretch>
            <a:fillRect/>
          </a:stretch>
        </p:blipFill>
        <p:spPr>
          <a:xfrm>
            <a:off x="831260" y="5629738"/>
            <a:ext cx="3757178" cy="984562"/>
          </a:xfrm>
          <a:prstGeom prst="rect">
            <a:avLst/>
          </a:prstGeom>
        </p:spPr>
      </p:pic>
    </p:spTree>
    <p:extLst>
      <p:ext uri="{BB962C8B-B14F-4D97-AF65-F5344CB8AC3E}">
        <p14:creationId xmlns:p14="http://schemas.microsoft.com/office/powerpoint/2010/main" val="1587850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E31A"/>
        </a:solidFill>
        <a:effectLst/>
      </p:bgPr>
    </p:bg>
    <p:spTree>
      <p:nvGrpSpPr>
        <p:cNvPr id="1" name="">
          <a:extLst>
            <a:ext uri="{FF2B5EF4-FFF2-40B4-BE49-F238E27FC236}">
              <a16:creationId xmlns:a16="http://schemas.microsoft.com/office/drawing/2014/main" id="{1D088F33-C92E-6F02-8428-494A85B819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1A2D18-F6F1-C719-9BEB-58551BC0D09A}"/>
              </a:ext>
            </a:extLst>
          </p:cNvPr>
          <p:cNvSpPr>
            <a:spLocks noGrp="1"/>
          </p:cNvSpPr>
          <p:nvPr>
            <p:ph type="ctrTitle"/>
          </p:nvPr>
        </p:nvSpPr>
        <p:spPr>
          <a:xfrm>
            <a:off x="1101970" y="1579138"/>
            <a:ext cx="9144000" cy="1030532"/>
          </a:xfrm>
        </p:spPr>
        <p:txBody>
          <a:bodyPr>
            <a:normAutofit/>
          </a:bodyPr>
          <a:lstStyle/>
          <a:p>
            <a:pPr algn="l"/>
            <a:r>
              <a:rPr lang="en-US" sz="5000" b="1">
                <a:solidFill>
                  <a:srgbClr val="007030"/>
                </a:solidFill>
                <a:latin typeface="Source Sans Pro"/>
                <a:ea typeface="Source Sans Pro"/>
              </a:rPr>
              <a:t>RESUME ACTIVITY</a:t>
            </a:r>
            <a:endParaRPr lang="en-US" sz="5000" b="1">
              <a:solidFill>
                <a:srgbClr val="007030"/>
              </a:solidFill>
              <a:latin typeface="Source Sans Pro" panose="020B0503030403020204" pitchFamily="34" charset="0"/>
              <a:ea typeface="Source Sans Pro"/>
            </a:endParaRPr>
          </a:p>
        </p:txBody>
      </p:sp>
      <p:pic>
        <p:nvPicPr>
          <p:cNvPr id="5" name="Picture 4" descr="A green text on a black background&#10;&#10;Description automatically generated">
            <a:extLst>
              <a:ext uri="{FF2B5EF4-FFF2-40B4-BE49-F238E27FC236}">
                <a16:creationId xmlns:a16="http://schemas.microsoft.com/office/drawing/2014/main" id="{74786D91-F2A7-D97E-1137-8BB8271CF9AC}"/>
              </a:ext>
            </a:extLst>
          </p:cNvPr>
          <p:cNvPicPr>
            <a:picLocks noChangeAspect="1"/>
          </p:cNvPicPr>
          <p:nvPr/>
        </p:nvPicPr>
        <p:blipFill>
          <a:blip r:embed="rId2"/>
          <a:stretch>
            <a:fillRect/>
          </a:stretch>
        </p:blipFill>
        <p:spPr>
          <a:xfrm>
            <a:off x="873790" y="5638183"/>
            <a:ext cx="3635096" cy="952570"/>
          </a:xfrm>
          <a:prstGeom prst="rect">
            <a:avLst/>
          </a:prstGeom>
        </p:spPr>
      </p:pic>
      <p:pic>
        <p:nvPicPr>
          <p:cNvPr id="7" name="Picture 6" descr="A black and green background&#10;&#10;Description automatically generated">
            <a:extLst>
              <a:ext uri="{FF2B5EF4-FFF2-40B4-BE49-F238E27FC236}">
                <a16:creationId xmlns:a16="http://schemas.microsoft.com/office/drawing/2014/main" id="{FB1E46D6-08FD-9A2B-1E2F-8D4520215A32}"/>
              </a:ext>
            </a:extLst>
          </p:cNvPr>
          <p:cNvPicPr>
            <a:picLocks noChangeAspect="1"/>
          </p:cNvPicPr>
          <p:nvPr/>
        </p:nvPicPr>
        <p:blipFill>
          <a:blip r:embed="rId3"/>
          <a:srcRect l="62716"/>
          <a:stretch/>
        </p:blipFill>
        <p:spPr>
          <a:xfrm>
            <a:off x="9635066" y="0"/>
            <a:ext cx="2556934" cy="6858000"/>
          </a:xfrm>
          <a:prstGeom prst="rect">
            <a:avLst/>
          </a:prstGeom>
        </p:spPr>
      </p:pic>
    </p:spTree>
    <p:extLst>
      <p:ext uri="{BB962C8B-B14F-4D97-AF65-F5344CB8AC3E}">
        <p14:creationId xmlns:p14="http://schemas.microsoft.com/office/powerpoint/2010/main" val="3904623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0F643-6510-8171-8919-BB4B5E9A53E0}"/>
              </a:ext>
            </a:extLst>
          </p:cNvPr>
          <p:cNvSpPr>
            <a:spLocks noGrp="1"/>
          </p:cNvSpPr>
          <p:nvPr>
            <p:ph type="title"/>
          </p:nvPr>
        </p:nvSpPr>
        <p:spPr>
          <a:xfrm>
            <a:off x="1272251" y="-281129"/>
            <a:ext cx="10515600" cy="1325563"/>
          </a:xfrm>
        </p:spPr>
        <p:txBody>
          <a:bodyPr/>
          <a:lstStyle/>
          <a:p>
            <a:r>
              <a:rPr lang="en-US"/>
              <a:t>What can be improved from this resume?</a:t>
            </a:r>
          </a:p>
        </p:txBody>
      </p:sp>
      <p:pic>
        <p:nvPicPr>
          <p:cNvPr id="5" name="Picture 4">
            <a:extLst>
              <a:ext uri="{FF2B5EF4-FFF2-40B4-BE49-F238E27FC236}">
                <a16:creationId xmlns:a16="http://schemas.microsoft.com/office/drawing/2014/main" id="{2957AC15-479A-20A9-74B2-AEC550DB6B9C}"/>
              </a:ext>
            </a:extLst>
          </p:cNvPr>
          <p:cNvPicPr>
            <a:picLocks noChangeAspect="1"/>
          </p:cNvPicPr>
          <p:nvPr/>
        </p:nvPicPr>
        <p:blipFill>
          <a:blip r:embed="rId2"/>
          <a:srcRect l="470" t="-2027" r="2823" b="2477"/>
          <a:stretch/>
        </p:blipFill>
        <p:spPr>
          <a:xfrm>
            <a:off x="7528788" y="2098213"/>
            <a:ext cx="3036576" cy="3257337"/>
          </a:xfrm>
          <a:prstGeom prst="rect">
            <a:avLst/>
          </a:prstGeom>
        </p:spPr>
      </p:pic>
      <p:sp>
        <p:nvSpPr>
          <p:cNvPr id="9" name="TextBox 8">
            <a:extLst>
              <a:ext uri="{FF2B5EF4-FFF2-40B4-BE49-F238E27FC236}">
                <a16:creationId xmlns:a16="http://schemas.microsoft.com/office/drawing/2014/main" id="{AE700794-25BB-6BDD-B004-BFF5EC65A6A6}"/>
              </a:ext>
            </a:extLst>
          </p:cNvPr>
          <p:cNvSpPr txBox="1"/>
          <p:nvPr/>
        </p:nvSpPr>
        <p:spPr>
          <a:xfrm>
            <a:off x="6924674" y="1724025"/>
            <a:ext cx="424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Consider the NACE Core Competencies</a:t>
            </a:r>
          </a:p>
        </p:txBody>
      </p:sp>
      <p:pic>
        <p:nvPicPr>
          <p:cNvPr id="3" name="Picture 2" descr="A close-up of a resume&#10;&#10;AI-generated content may be incorrect.">
            <a:extLst>
              <a:ext uri="{FF2B5EF4-FFF2-40B4-BE49-F238E27FC236}">
                <a16:creationId xmlns:a16="http://schemas.microsoft.com/office/drawing/2014/main" id="{075B177D-17C6-1497-2505-1A474E216025}"/>
              </a:ext>
            </a:extLst>
          </p:cNvPr>
          <p:cNvPicPr>
            <a:picLocks noChangeAspect="1"/>
          </p:cNvPicPr>
          <p:nvPr/>
        </p:nvPicPr>
        <p:blipFill>
          <a:blip r:embed="rId3"/>
          <a:stretch>
            <a:fillRect/>
          </a:stretch>
        </p:blipFill>
        <p:spPr>
          <a:xfrm>
            <a:off x="843732" y="598305"/>
            <a:ext cx="5025596" cy="6122276"/>
          </a:xfrm>
          <a:prstGeom prst="rect">
            <a:avLst/>
          </a:prstGeom>
        </p:spPr>
      </p:pic>
    </p:spTree>
    <p:extLst>
      <p:ext uri="{BB962C8B-B14F-4D97-AF65-F5344CB8AC3E}">
        <p14:creationId xmlns:p14="http://schemas.microsoft.com/office/powerpoint/2010/main" val="424795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96D2A-0056-DB41-A8C4-8648BB07018E}"/>
            </a:ext>
          </a:extLst>
        </p:cNvPr>
        <p:cNvGrpSpPr/>
        <p:nvPr/>
      </p:nvGrpSpPr>
      <p:grpSpPr>
        <a:xfrm>
          <a:off x="0" y="0"/>
          <a:ext cx="0" cy="0"/>
          <a:chOff x="0" y="0"/>
          <a:chExt cx="0" cy="0"/>
        </a:xfrm>
      </p:grpSpPr>
      <p:pic>
        <p:nvPicPr>
          <p:cNvPr id="8" name="Picture 7" descr="A close-up of a resume&#10;&#10;AI-generated content may be incorrect.">
            <a:extLst>
              <a:ext uri="{FF2B5EF4-FFF2-40B4-BE49-F238E27FC236}">
                <a16:creationId xmlns:a16="http://schemas.microsoft.com/office/drawing/2014/main" id="{F7A6FC15-A35F-8A38-502B-8F4CE681A2FA}"/>
              </a:ext>
            </a:extLst>
          </p:cNvPr>
          <p:cNvPicPr>
            <a:picLocks noChangeAspect="1"/>
          </p:cNvPicPr>
          <p:nvPr/>
        </p:nvPicPr>
        <p:blipFill>
          <a:blip r:embed="rId2"/>
          <a:stretch>
            <a:fillRect/>
          </a:stretch>
        </p:blipFill>
        <p:spPr>
          <a:xfrm>
            <a:off x="3583074" y="636887"/>
            <a:ext cx="5025596" cy="6122276"/>
          </a:xfrm>
          <a:prstGeom prst="rect">
            <a:avLst/>
          </a:prstGeom>
        </p:spPr>
      </p:pic>
      <p:sp>
        <p:nvSpPr>
          <p:cNvPr id="2" name="Title 1">
            <a:extLst>
              <a:ext uri="{FF2B5EF4-FFF2-40B4-BE49-F238E27FC236}">
                <a16:creationId xmlns:a16="http://schemas.microsoft.com/office/drawing/2014/main" id="{8F6D1437-9925-70F6-4FE9-81F05D419B42}"/>
              </a:ext>
            </a:extLst>
          </p:cNvPr>
          <p:cNvSpPr>
            <a:spLocks noGrp="1"/>
          </p:cNvSpPr>
          <p:nvPr>
            <p:ph type="title"/>
          </p:nvPr>
        </p:nvSpPr>
        <p:spPr>
          <a:xfrm>
            <a:off x="1272251" y="-281129"/>
            <a:ext cx="10515600" cy="1325563"/>
          </a:xfrm>
        </p:spPr>
        <p:txBody>
          <a:bodyPr/>
          <a:lstStyle/>
          <a:p>
            <a:r>
              <a:rPr lang="en-US"/>
              <a:t>What can be improved from this resume?</a:t>
            </a:r>
          </a:p>
        </p:txBody>
      </p:sp>
      <p:cxnSp>
        <p:nvCxnSpPr>
          <p:cNvPr id="15" name="Straight Arrow Connector 14">
            <a:extLst>
              <a:ext uri="{FF2B5EF4-FFF2-40B4-BE49-F238E27FC236}">
                <a16:creationId xmlns:a16="http://schemas.microsoft.com/office/drawing/2014/main" id="{82AA26A9-9256-B0B6-5F7E-4093EE3308C2}"/>
              </a:ext>
            </a:extLst>
          </p:cNvPr>
          <p:cNvCxnSpPr/>
          <p:nvPr/>
        </p:nvCxnSpPr>
        <p:spPr>
          <a:xfrm>
            <a:off x="5419724" y="2000249"/>
            <a:ext cx="2219325" cy="0"/>
          </a:xfrm>
          <a:prstGeom prst="straightConnector1">
            <a:avLst/>
          </a:prstGeom>
        </p:spPr>
        <p:style>
          <a:lnRef idx="3">
            <a:schemeClr val="accent5"/>
          </a:lnRef>
          <a:fillRef idx="0">
            <a:schemeClr val="accent5"/>
          </a:fillRef>
          <a:effectRef idx="2">
            <a:schemeClr val="accent5"/>
          </a:effectRef>
          <a:fontRef idx="minor">
            <a:schemeClr val="tx1"/>
          </a:fontRef>
        </p:style>
      </p:cxnSp>
      <p:cxnSp>
        <p:nvCxnSpPr>
          <p:cNvPr id="19" name="Straight Arrow Connector 18">
            <a:extLst>
              <a:ext uri="{FF2B5EF4-FFF2-40B4-BE49-F238E27FC236}">
                <a16:creationId xmlns:a16="http://schemas.microsoft.com/office/drawing/2014/main" id="{4CC3D1B3-AC82-F274-24F4-590CD644ACF2}"/>
              </a:ext>
            </a:extLst>
          </p:cNvPr>
          <p:cNvCxnSpPr>
            <a:cxnSpLocks/>
          </p:cNvCxnSpPr>
          <p:nvPr/>
        </p:nvCxnSpPr>
        <p:spPr>
          <a:xfrm>
            <a:off x="5419724" y="5172074"/>
            <a:ext cx="2219325" cy="0"/>
          </a:xfrm>
          <a:prstGeom prst="straightConnector1">
            <a:avLst/>
          </a:prstGeom>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25" name="Ink 24">
                <a:extLst>
                  <a:ext uri="{FF2B5EF4-FFF2-40B4-BE49-F238E27FC236}">
                    <a16:creationId xmlns:a16="http://schemas.microsoft.com/office/drawing/2014/main" id="{B6C94779-3721-CA3E-3D1E-A07FD031FBD1}"/>
                  </a:ext>
                </a:extLst>
              </p14:cNvPr>
              <p14:cNvContentPartPr/>
              <p14:nvPr/>
            </p14:nvContentPartPr>
            <p14:xfrm>
              <a:off x="6330093" y="3700403"/>
              <a:ext cx="584763" cy="9645"/>
            </p14:xfrm>
          </p:contentPart>
        </mc:Choice>
        <mc:Fallback xmlns="">
          <p:pic>
            <p:nvPicPr>
              <p:cNvPr id="25" name="Ink 24">
                <a:extLst>
                  <a:ext uri="{FF2B5EF4-FFF2-40B4-BE49-F238E27FC236}">
                    <a16:creationId xmlns:a16="http://schemas.microsoft.com/office/drawing/2014/main" id="{B6C94779-3721-CA3E-3D1E-A07FD031FBD1}"/>
                  </a:ext>
                </a:extLst>
              </p:cNvPr>
              <p:cNvPicPr/>
              <p:nvPr/>
            </p:nvPicPr>
            <p:blipFill>
              <a:blip r:embed="rId4"/>
              <a:stretch>
                <a:fillRect/>
              </a:stretch>
            </p:blipFill>
            <p:spPr>
              <a:xfrm>
                <a:off x="6321097" y="3640122"/>
                <a:ext cx="602396" cy="127796"/>
              </a:xfrm>
              <a:prstGeom prst="rect">
                <a:avLst/>
              </a:prstGeom>
            </p:spPr>
          </p:pic>
        </mc:Fallback>
      </mc:AlternateContent>
      <p:sp>
        <p:nvSpPr>
          <p:cNvPr id="28" name="TextBox 27">
            <a:extLst>
              <a:ext uri="{FF2B5EF4-FFF2-40B4-BE49-F238E27FC236}">
                <a16:creationId xmlns:a16="http://schemas.microsoft.com/office/drawing/2014/main" id="{79B9A027-CE67-6E20-D221-DF82ED16A785}"/>
              </a:ext>
            </a:extLst>
          </p:cNvPr>
          <p:cNvSpPr txBox="1"/>
          <p:nvPr/>
        </p:nvSpPr>
        <p:spPr>
          <a:xfrm>
            <a:off x="7138324" y="3851476"/>
            <a:ext cx="9934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t>Relevant?</a:t>
            </a:r>
          </a:p>
        </p:txBody>
      </p:sp>
      <p:sp>
        <p:nvSpPr>
          <p:cNvPr id="30" name="TextBox 29">
            <a:extLst>
              <a:ext uri="{FF2B5EF4-FFF2-40B4-BE49-F238E27FC236}">
                <a16:creationId xmlns:a16="http://schemas.microsoft.com/office/drawing/2014/main" id="{6DCE868B-338E-69BC-3F2C-FAE5D396B47B}"/>
              </a:ext>
            </a:extLst>
          </p:cNvPr>
          <p:cNvSpPr txBox="1"/>
          <p:nvPr/>
        </p:nvSpPr>
        <p:spPr>
          <a:xfrm>
            <a:off x="5924549" y="5819775"/>
            <a:ext cx="30194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Cultural Communication?</a:t>
            </a:r>
          </a:p>
        </p:txBody>
      </p:sp>
      <p:sp>
        <p:nvSpPr>
          <p:cNvPr id="3" name="TextBox 2">
            <a:extLst>
              <a:ext uri="{FF2B5EF4-FFF2-40B4-BE49-F238E27FC236}">
                <a16:creationId xmlns:a16="http://schemas.microsoft.com/office/drawing/2014/main" id="{C1316B07-8654-2726-84F3-CA35EB0300A9}"/>
              </a:ext>
            </a:extLst>
          </p:cNvPr>
          <p:cNvSpPr txBox="1"/>
          <p:nvPr/>
        </p:nvSpPr>
        <p:spPr>
          <a:xfrm>
            <a:off x="742708" y="1794075"/>
            <a:ext cx="2372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Spacing?</a:t>
            </a:r>
          </a:p>
        </p:txBody>
      </p:sp>
      <p:sp>
        <p:nvSpPr>
          <p:cNvPr id="5" name="TextBox 4">
            <a:extLst>
              <a:ext uri="{FF2B5EF4-FFF2-40B4-BE49-F238E27FC236}">
                <a16:creationId xmlns:a16="http://schemas.microsoft.com/office/drawing/2014/main" id="{A47800C6-2B97-6EA5-9A08-E5AA453062E3}"/>
              </a:ext>
            </a:extLst>
          </p:cNvPr>
          <p:cNvSpPr txBox="1"/>
          <p:nvPr/>
        </p:nvSpPr>
        <p:spPr>
          <a:xfrm>
            <a:off x="8652076" y="5343645"/>
            <a:ext cx="29129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Impact/Numbers?</a:t>
            </a:r>
          </a:p>
        </p:txBody>
      </p:sp>
      <p:sp>
        <p:nvSpPr>
          <p:cNvPr id="6" name="TextBox 5">
            <a:extLst>
              <a:ext uri="{FF2B5EF4-FFF2-40B4-BE49-F238E27FC236}">
                <a16:creationId xmlns:a16="http://schemas.microsoft.com/office/drawing/2014/main" id="{32FBC167-F939-E72C-6AD0-CD7A02EA2504}"/>
              </a:ext>
            </a:extLst>
          </p:cNvPr>
          <p:cNvSpPr txBox="1"/>
          <p:nvPr/>
        </p:nvSpPr>
        <p:spPr>
          <a:xfrm>
            <a:off x="8536329" y="6144227"/>
            <a:ext cx="32602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Professional skills?</a:t>
            </a:r>
          </a:p>
        </p:txBody>
      </p:sp>
    </p:spTree>
    <p:extLst>
      <p:ext uri="{BB962C8B-B14F-4D97-AF65-F5344CB8AC3E}">
        <p14:creationId xmlns:p14="http://schemas.microsoft.com/office/powerpoint/2010/main" val="191604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1B21B-DCBC-F149-1706-D454AD335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A64A3-870A-55A3-BC74-27A293CE64FD}"/>
              </a:ext>
            </a:extLst>
          </p:cNvPr>
          <p:cNvSpPr>
            <a:spLocks noGrp="1"/>
          </p:cNvSpPr>
          <p:nvPr>
            <p:ph type="title"/>
          </p:nvPr>
        </p:nvSpPr>
        <p:spPr>
          <a:xfrm>
            <a:off x="167645" y="391806"/>
            <a:ext cx="3073731" cy="1325563"/>
          </a:xfrm>
        </p:spPr>
        <p:txBody>
          <a:bodyPr>
            <a:normAutofit fontScale="90000"/>
          </a:bodyPr>
          <a:lstStyle/>
          <a:p>
            <a:r>
              <a:rPr lang="en-US"/>
              <a:t>What positive changes were made?</a:t>
            </a:r>
          </a:p>
        </p:txBody>
      </p:sp>
      <p:pic>
        <p:nvPicPr>
          <p:cNvPr id="3" name="Picture 2" descr="A close-up of a resume&#10;&#10;AI-generated content may be incorrect.">
            <a:extLst>
              <a:ext uri="{FF2B5EF4-FFF2-40B4-BE49-F238E27FC236}">
                <a16:creationId xmlns:a16="http://schemas.microsoft.com/office/drawing/2014/main" id="{B4DA227D-08EB-4F22-4387-287B1E996992}"/>
              </a:ext>
            </a:extLst>
          </p:cNvPr>
          <p:cNvPicPr>
            <a:picLocks noChangeAspect="1"/>
          </p:cNvPicPr>
          <p:nvPr/>
        </p:nvPicPr>
        <p:blipFill>
          <a:blip r:embed="rId2"/>
          <a:stretch>
            <a:fillRect/>
          </a:stretch>
        </p:blipFill>
        <p:spPr>
          <a:xfrm>
            <a:off x="3393443" y="2005"/>
            <a:ext cx="5405239" cy="6855369"/>
          </a:xfrm>
          <a:prstGeom prst="rect">
            <a:avLst/>
          </a:prstGeom>
        </p:spPr>
      </p:pic>
    </p:spTree>
    <p:extLst>
      <p:ext uri="{BB962C8B-B14F-4D97-AF65-F5344CB8AC3E}">
        <p14:creationId xmlns:p14="http://schemas.microsoft.com/office/powerpoint/2010/main" val="2421780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ED98F-9654-BEB1-1E20-9A64C16CBA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A6E0F5-60EF-41E4-65CE-70953CC16D24}"/>
              </a:ext>
            </a:extLst>
          </p:cNvPr>
          <p:cNvSpPr>
            <a:spLocks noGrp="1"/>
          </p:cNvSpPr>
          <p:nvPr>
            <p:ph type="title"/>
          </p:nvPr>
        </p:nvSpPr>
        <p:spPr>
          <a:xfrm>
            <a:off x="1889567" y="-281129"/>
            <a:ext cx="10515600" cy="1325563"/>
          </a:xfrm>
        </p:spPr>
        <p:txBody>
          <a:bodyPr/>
          <a:lstStyle/>
          <a:p>
            <a:r>
              <a:rPr lang="en-US"/>
              <a:t>What positive changes were made?</a:t>
            </a:r>
          </a:p>
        </p:txBody>
      </p:sp>
      <p:pic>
        <p:nvPicPr>
          <p:cNvPr id="3" name="Picture 2" descr="A close-up of a resume&#10;&#10;AI-generated content may be incorrect.">
            <a:extLst>
              <a:ext uri="{FF2B5EF4-FFF2-40B4-BE49-F238E27FC236}">
                <a16:creationId xmlns:a16="http://schemas.microsoft.com/office/drawing/2014/main" id="{722EB016-CD50-02EE-E304-B95D371677F4}"/>
              </a:ext>
            </a:extLst>
          </p:cNvPr>
          <p:cNvPicPr>
            <a:picLocks noChangeAspect="1"/>
          </p:cNvPicPr>
          <p:nvPr/>
        </p:nvPicPr>
        <p:blipFill>
          <a:blip r:embed="rId2"/>
          <a:stretch>
            <a:fillRect/>
          </a:stretch>
        </p:blipFill>
        <p:spPr>
          <a:xfrm>
            <a:off x="563157" y="684835"/>
            <a:ext cx="4583863" cy="5816279"/>
          </a:xfrm>
          <a:prstGeom prst="rect">
            <a:avLst/>
          </a:prstGeom>
        </p:spPr>
      </p:pic>
      <p:sp>
        <p:nvSpPr>
          <p:cNvPr id="6" name="Content Placeholder 2">
            <a:extLst>
              <a:ext uri="{FF2B5EF4-FFF2-40B4-BE49-F238E27FC236}">
                <a16:creationId xmlns:a16="http://schemas.microsoft.com/office/drawing/2014/main" id="{41B6253F-9976-99C1-083E-154C2125B567}"/>
              </a:ext>
            </a:extLst>
          </p:cNvPr>
          <p:cNvSpPr>
            <a:spLocks noGrp="1"/>
          </p:cNvSpPr>
          <p:nvPr>
            <p:ph idx="1"/>
          </p:nvPr>
        </p:nvSpPr>
        <p:spPr>
          <a:xfrm>
            <a:off x="5019675" y="1556948"/>
            <a:ext cx="6943725" cy="418718"/>
          </a:xfrm>
        </p:spPr>
        <p:txBody>
          <a:bodyPr vert="horz" lIns="91440" tIns="45720" rIns="91440" bIns="45720" rtlCol="0" anchor="t">
            <a:normAutofit/>
          </a:bodyPr>
          <a:lstStyle/>
          <a:p>
            <a:r>
              <a:rPr lang="en-US" sz="2000">
                <a:solidFill>
                  <a:schemeClr val="tx2"/>
                </a:solidFill>
              </a:rPr>
              <a:t>Adjusted format to utilize space</a:t>
            </a:r>
            <a:endParaRPr lang="en-US">
              <a:solidFill>
                <a:schemeClr val="tx2"/>
              </a:solidFill>
            </a:endParaRPr>
          </a:p>
          <a:p>
            <a:endParaRPr lang="en-US" sz="2000">
              <a:solidFill>
                <a:schemeClr val="tx2"/>
              </a:solidFill>
              <a:latin typeface="Aptos"/>
              <a:ea typeface="Source Sans Pro" panose="020B0503030403020204" pitchFamily="34" charset="0"/>
            </a:endParaRPr>
          </a:p>
          <a:p>
            <a:endParaRPr lang="en-US" sz="2000">
              <a:solidFill>
                <a:schemeClr val="tx2"/>
              </a:solidFill>
              <a:latin typeface="Aptos"/>
              <a:ea typeface="Source Sans Pro" panose="020B0503030403020204" pitchFamily="34" charset="0"/>
            </a:endParaRPr>
          </a:p>
          <a:p>
            <a:pPr marL="342900" indent="-342900"/>
            <a:endParaRPr lang="en-US" sz="2000">
              <a:solidFill>
                <a:schemeClr val="tx2"/>
              </a:solidFill>
              <a:latin typeface="Source Sans Pro" panose="020B0503030403020204" pitchFamily="34" charset="0"/>
              <a:ea typeface="Source Sans Pro" panose="020B0503030403020204" pitchFamily="34" charset="0"/>
            </a:endParaRPr>
          </a:p>
          <a:p>
            <a:endParaRPr lang="en-US" sz="2000">
              <a:solidFill>
                <a:schemeClr val="tx2"/>
              </a:solidFill>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5C004868-1868-0AE5-1B20-88E994179095}"/>
              </a:ext>
            </a:extLst>
          </p:cNvPr>
          <p:cNvSpPr txBox="1"/>
          <p:nvPr/>
        </p:nvSpPr>
        <p:spPr>
          <a:xfrm>
            <a:off x="5017325" y="1979220"/>
            <a:ext cx="6749142" cy="14568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2000">
                <a:solidFill>
                  <a:schemeClr val="tx2"/>
                </a:solidFill>
              </a:rPr>
              <a:t>From just objective to objective + background (brief)</a:t>
            </a:r>
          </a:p>
          <a:p>
            <a:pPr marL="285750" indent="-285750">
              <a:lnSpc>
                <a:spcPct val="90000"/>
              </a:lnSpc>
              <a:spcBef>
                <a:spcPts val="1000"/>
              </a:spcBef>
              <a:buFont typeface="Arial"/>
              <a:buChar char="•"/>
            </a:pPr>
            <a:endParaRPr lang="en-US"/>
          </a:p>
          <a:p>
            <a:pPr marL="285750" indent="-285750">
              <a:lnSpc>
                <a:spcPct val="90000"/>
              </a:lnSpc>
              <a:spcBef>
                <a:spcPts val="1000"/>
              </a:spcBef>
              <a:buFont typeface="Arial"/>
              <a:buChar char="•"/>
            </a:pPr>
            <a:endParaRPr lang="en-US"/>
          </a:p>
          <a:p>
            <a:pPr algn="l"/>
            <a:endParaRPr lang="en-US"/>
          </a:p>
        </p:txBody>
      </p:sp>
      <p:sp>
        <p:nvSpPr>
          <p:cNvPr id="5" name="TextBox 4">
            <a:extLst>
              <a:ext uri="{FF2B5EF4-FFF2-40B4-BE49-F238E27FC236}">
                <a16:creationId xmlns:a16="http://schemas.microsoft.com/office/drawing/2014/main" id="{26C93835-19FE-F204-4ED2-7C6FBA4A9D0C}"/>
              </a:ext>
            </a:extLst>
          </p:cNvPr>
          <p:cNvSpPr txBox="1"/>
          <p:nvPr/>
        </p:nvSpPr>
        <p:spPr>
          <a:xfrm>
            <a:off x="5017325" y="2384960"/>
            <a:ext cx="5789220" cy="6481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2000">
                <a:solidFill>
                  <a:schemeClr val="tx2"/>
                </a:solidFill>
              </a:rPr>
              <a:t>Specified objective with brief background and purpose</a:t>
            </a:r>
            <a:endParaRPr lang="en-US"/>
          </a:p>
        </p:txBody>
      </p:sp>
      <p:sp>
        <p:nvSpPr>
          <p:cNvPr id="7" name="TextBox 6">
            <a:extLst>
              <a:ext uri="{FF2B5EF4-FFF2-40B4-BE49-F238E27FC236}">
                <a16:creationId xmlns:a16="http://schemas.microsoft.com/office/drawing/2014/main" id="{862385EA-F5C7-2525-6453-B968A1082FF1}"/>
              </a:ext>
            </a:extLst>
          </p:cNvPr>
          <p:cNvSpPr txBox="1"/>
          <p:nvPr/>
        </p:nvSpPr>
        <p:spPr>
          <a:xfrm rot="-10800000" flipV="1">
            <a:off x="5017325" y="3028208"/>
            <a:ext cx="5779324" cy="7763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2000">
                <a:solidFill>
                  <a:schemeClr val="tx2"/>
                </a:solidFill>
              </a:rPr>
              <a:t>Refined relevant experience</a:t>
            </a:r>
            <a:endParaRPr lang="en-US" sz="2000"/>
          </a:p>
          <a:p>
            <a:pPr marL="285750" indent="-285750">
              <a:lnSpc>
                <a:spcPct val="90000"/>
              </a:lnSpc>
              <a:spcBef>
                <a:spcPts val="1000"/>
              </a:spcBef>
              <a:buFont typeface="Arial,Sans-Serif"/>
              <a:buChar char="•"/>
            </a:pPr>
            <a:endParaRPr lang="en-US" sz="2000"/>
          </a:p>
        </p:txBody>
      </p:sp>
      <p:sp>
        <p:nvSpPr>
          <p:cNvPr id="8" name="TextBox 7">
            <a:extLst>
              <a:ext uri="{FF2B5EF4-FFF2-40B4-BE49-F238E27FC236}">
                <a16:creationId xmlns:a16="http://schemas.microsoft.com/office/drawing/2014/main" id="{227D851D-E159-BCA4-E5B1-310393E26086}"/>
              </a:ext>
            </a:extLst>
          </p:cNvPr>
          <p:cNvSpPr txBox="1"/>
          <p:nvPr/>
        </p:nvSpPr>
        <p:spPr>
          <a:xfrm rot="-10800000" flipV="1">
            <a:off x="5017324" y="3428430"/>
            <a:ext cx="6818414" cy="10533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2000">
                <a:solidFill>
                  <a:schemeClr val="tx2"/>
                </a:solidFill>
              </a:rPr>
              <a:t>Increased the numbers on resume to illustrate greater impact</a:t>
            </a:r>
          </a:p>
          <a:p>
            <a:pPr marL="285750" indent="-285750">
              <a:lnSpc>
                <a:spcPct val="90000"/>
              </a:lnSpc>
              <a:spcBef>
                <a:spcPts val="1000"/>
              </a:spcBef>
              <a:buFont typeface="Arial,Sans-Serif"/>
              <a:buChar char="•"/>
            </a:pPr>
            <a:endParaRPr lang="en-US" sz="2000" err="1"/>
          </a:p>
        </p:txBody>
      </p:sp>
      <p:sp>
        <p:nvSpPr>
          <p:cNvPr id="9" name="TextBox 8">
            <a:extLst>
              <a:ext uri="{FF2B5EF4-FFF2-40B4-BE49-F238E27FC236}">
                <a16:creationId xmlns:a16="http://schemas.microsoft.com/office/drawing/2014/main" id="{89A4C6D7-1C7A-4734-60CF-06DBF84C5212}"/>
              </a:ext>
            </a:extLst>
          </p:cNvPr>
          <p:cNvSpPr txBox="1"/>
          <p:nvPr/>
        </p:nvSpPr>
        <p:spPr>
          <a:xfrm>
            <a:off x="5017324" y="4047507"/>
            <a:ext cx="648194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2000">
                <a:solidFill>
                  <a:schemeClr val="tx2"/>
                </a:solidFill>
              </a:rPr>
              <a:t>Introduced more professional language in describing experiences</a:t>
            </a:r>
          </a:p>
          <a:p>
            <a:endParaRPr lang="en-US"/>
          </a:p>
          <a:p>
            <a:endParaRPr lang="en-US"/>
          </a:p>
          <a:p>
            <a:r>
              <a:rPr lang="en-US"/>
              <a:t>   </a:t>
            </a:r>
          </a:p>
        </p:txBody>
      </p:sp>
      <p:sp>
        <p:nvSpPr>
          <p:cNvPr id="10" name="TextBox 9">
            <a:extLst>
              <a:ext uri="{FF2B5EF4-FFF2-40B4-BE49-F238E27FC236}">
                <a16:creationId xmlns:a16="http://schemas.microsoft.com/office/drawing/2014/main" id="{B2BE7A34-80B0-1F27-DB10-1F682A3C2764}"/>
              </a:ext>
            </a:extLst>
          </p:cNvPr>
          <p:cNvSpPr txBox="1"/>
          <p:nvPr/>
        </p:nvSpPr>
        <p:spPr>
          <a:xfrm>
            <a:off x="5017325" y="4680856"/>
            <a:ext cx="64819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2000">
                <a:solidFill>
                  <a:schemeClr val="tx2"/>
                </a:solidFill>
              </a:rPr>
              <a:t>Showed experience in navigating environments with different cultures</a:t>
            </a:r>
          </a:p>
          <a:p>
            <a:endParaRPr lang="en-US"/>
          </a:p>
        </p:txBody>
      </p:sp>
      <p:sp>
        <p:nvSpPr>
          <p:cNvPr id="11" name="TextBox 10">
            <a:extLst>
              <a:ext uri="{FF2B5EF4-FFF2-40B4-BE49-F238E27FC236}">
                <a16:creationId xmlns:a16="http://schemas.microsoft.com/office/drawing/2014/main" id="{D24B8675-551D-1D09-FA8D-FF0D089A2B6D}"/>
              </a:ext>
            </a:extLst>
          </p:cNvPr>
          <p:cNvSpPr txBox="1"/>
          <p:nvPr/>
        </p:nvSpPr>
        <p:spPr>
          <a:xfrm>
            <a:off x="5017324" y="5274623"/>
            <a:ext cx="69470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2000">
                <a:solidFill>
                  <a:schemeClr val="tx2"/>
                </a:solidFill>
              </a:rPr>
              <a:t>Skills directly correlate with NACE core competencies</a:t>
            </a:r>
          </a:p>
          <a:p>
            <a:pPr algn="l"/>
            <a:endParaRPr lang="en-US"/>
          </a:p>
        </p:txBody>
      </p:sp>
    </p:spTree>
    <p:extLst>
      <p:ext uri="{BB962C8B-B14F-4D97-AF65-F5344CB8AC3E}">
        <p14:creationId xmlns:p14="http://schemas.microsoft.com/office/powerpoint/2010/main" val="125467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P spid="5" grpId="0"/>
      <p:bldP spid="7" grpId="0"/>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30"/>
        </a:solidFill>
        <a:effectLst/>
      </p:bgPr>
    </p:bg>
    <p:spTree>
      <p:nvGrpSpPr>
        <p:cNvPr id="1" name=""/>
        <p:cNvGrpSpPr/>
        <p:nvPr/>
      </p:nvGrpSpPr>
      <p:grpSpPr>
        <a:xfrm>
          <a:off x="0" y="0"/>
          <a:ext cx="0" cy="0"/>
          <a:chOff x="0" y="0"/>
          <a:chExt cx="0" cy="0"/>
        </a:xfrm>
      </p:grpSpPr>
      <p:pic>
        <p:nvPicPr>
          <p:cNvPr id="5" name="Picture 4" descr="A black and yellow diagonal lines&#10;&#10;Description automatically generated">
            <a:extLst>
              <a:ext uri="{FF2B5EF4-FFF2-40B4-BE49-F238E27FC236}">
                <a16:creationId xmlns:a16="http://schemas.microsoft.com/office/drawing/2014/main" id="{B7975DB3-CDF5-9635-7211-8A0DD5F966B5}"/>
              </a:ext>
            </a:extLst>
          </p:cNvPr>
          <p:cNvPicPr>
            <a:picLocks noChangeAspect="1"/>
          </p:cNvPicPr>
          <p:nvPr/>
        </p:nvPicPr>
        <p:blipFill>
          <a:blip r:embed="rId2"/>
          <a:srcRect l="55298"/>
          <a:stretch/>
        </p:blipFill>
        <p:spPr>
          <a:xfrm>
            <a:off x="9635065" y="0"/>
            <a:ext cx="3065621" cy="6858000"/>
          </a:xfrm>
          <a:prstGeom prst="rect">
            <a:avLst/>
          </a:prstGeom>
        </p:spPr>
      </p:pic>
      <p:sp>
        <p:nvSpPr>
          <p:cNvPr id="2" name="Title 1">
            <a:extLst>
              <a:ext uri="{FF2B5EF4-FFF2-40B4-BE49-F238E27FC236}">
                <a16:creationId xmlns:a16="http://schemas.microsoft.com/office/drawing/2014/main" id="{BCA42845-A025-DFC6-1359-9D90F8E38C52}"/>
              </a:ext>
            </a:extLst>
          </p:cNvPr>
          <p:cNvSpPr>
            <a:spLocks noGrp="1"/>
          </p:cNvSpPr>
          <p:nvPr>
            <p:ph type="ctrTitle"/>
          </p:nvPr>
        </p:nvSpPr>
        <p:spPr>
          <a:xfrm>
            <a:off x="1101970" y="1196502"/>
            <a:ext cx="9144000" cy="1413168"/>
          </a:xfrm>
        </p:spPr>
        <p:txBody>
          <a:bodyPr>
            <a:normAutofit/>
          </a:bodyPr>
          <a:lstStyle/>
          <a:p>
            <a:pPr algn="l"/>
            <a:r>
              <a:rPr lang="en-US" sz="5000" b="1">
                <a:solidFill>
                  <a:srgbClr val="FBE31A"/>
                </a:solidFill>
                <a:latin typeface="Source Sans Pro" panose="020B0503030403020204" pitchFamily="34" charset="0"/>
              </a:rPr>
              <a:t>Let’s get started!</a:t>
            </a:r>
          </a:p>
        </p:txBody>
      </p:sp>
      <p:pic>
        <p:nvPicPr>
          <p:cNvPr id="3" name="Picture 2" descr="A black background with white text&#10;&#10;Description automatically generated">
            <a:extLst>
              <a:ext uri="{FF2B5EF4-FFF2-40B4-BE49-F238E27FC236}">
                <a16:creationId xmlns:a16="http://schemas.microsoft.com/office/drawing/2014/main" id="{21D415AE-13FC-FD8B-339C-5E3AD11D8C85}"/>
              </a:ext>
            </a:extLst>
          </p:cNvPr>
          <p:cNvPicPr>
            <a:picLocks noChangeAspect="1"/>
          </p:cNvPicPr>
          <p:nvPr/>
        </p:nvPicPr>
        <p:blipFill>
          <a:blip r:embed="rId3"/>
          <a:stretch>
            <a:fillRect/>
          </a:stretch>
        </p:blipFill>
        <p:spPr>
          <a:xfrm>
            <a:off x="831260" y="5629738"/>
            <a:ext cx="3757178" cy="984562"/>
          </a:xfrm>
          <a:prstGeom prst="rect">
            <a:avLst/>
          </a:prstGeom>
        </p:spPr>
      </p:pic>
      <p:sp>
        <p:nvSpPr>
          <p:cNvPr id="4" name="Subtitle 2">
            <a:extLst>
              <a:ext uri="{FF2B5EF4-FFF2-40B4-BE49-F238E27FC236}">
                <a16:creationId xmlns:a16="http://schemas.microsoft.com/office/drawing/2014/main" id="{EC9B7D09-E3DB-68B5-304D-D00233114FAB}"/>
              </a:ext>
            </a:extLst>
          </p:cNvPr>
          <p:cNvSpPr>
            <a:spLocks noGrp="1"/>
          </p:cNvSpPr>
          <p:nvPr>
            <p:ph type="subTitle" idx="1"/>
          </p:nvPr>
        </p:nvSpPr>
        <p:spPr>
          <a:xfrm>
            <a:off x="1101970" y="2609670"/>
            <a:ext cx="9144000" cy="635854"/>
          </a:xfrm>
        </p:spPr>
        <p:txBody>
          <a:bodyPr>
            <a:normAutofit/>
          </a:bodyPr>
          <a:lstStyle/>
          <a:p>
            <a:pPr algn="l"/>
            <a:r>
              <a:rPr lang="en-US" sz="3000">
                <a:solidFill>
                  <a:srgbClr val="FBE31A"/>
                </a:solidFill>
                <a:latin typeface="Source Sans Pro" panose="020B0503030403020204" pitchFamily="34" charset="0"/>
              </a:rPr>
              <a:t>What career field are you interested in?</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7" name="Add-in 6">
                <a:extLst>
                  <a:ext uri="{FF2B5EF4-FFF2-40B4-BE49-F238E27FC236}">
                    <a16:creationId xmlns:a16="http://schemas.microsoft.com/office/drawing/2014/main" id="{A1A792FE-3719-7F49-BDEC-6C5F6D40EB46}"/>
                  </a:ext>
                </a:extLst>
              </p:cNvPr>
              <p:cNvGraphicFramePr>
                <a:graphicFrameLocks noGrp="1"/>
              </p:cNvGraphicFramePr>
              <p:nvPr>
                <p:extLst>
                  <p:ext uri="{D42A27DB-BD31-4B8C-83A1-F6EECF244321}">
                    <p14:modId xmlns:p14="http://schemas.microsoft.com/office/powerpoint/2010/main" val="928700348"/>
                  </p:ext>
                </p:extLst>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7" name="Add-in 6">
                <a:extLst>
                  <a:ext uri="{FF2B5EF4-FFF2-40B4-BE49-F238E27FC236}">
                    <a16:creationId xmlns:a16="http://schemas.microsoft.com/office/drawing/2014/main" id="{A1A792FE-3719-7F49-BDEC-6C5F6D40EB4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2349288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E31A"/>
        </a:solidFill>
        <a:effectLst/>
      </p:bgPr>
    </p:bg>
    <p:spTree>
      <p:nvGrpSpPr>
        <p:cNvPr id="1" name="">
          <a:extLst>
            <a:ext uri="{FF2B5EF4-FFF2-40B4-BE49-F238E27FC236}">
              <a16:creationId xmlns:a16="http://schemas.microsoft.com/office/drawing/2014/main" id="{BF0BEE96-ACF1-E380-2428-250A331A63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DECF1-C776-4BA5-08A1-04F03FD73B54}"/>
              </a:ext>
            </a:extLst>
          </p:cNvPr>
          <p:cNvSpPr>
            <a:spLocks noGrp="1"/>
          </p:cNvSpPr>
          <p:nvPr>
            <p:ph type="ctrTitle"/>
          </p:nvPr>
        </p:nvSpPr>
        <p:spPr>
          <a:xfrm>
            <a:off x="1101970" y="1579138"/>
            <a:ext cx="9144000" cy="1030532"/>
          </a:xfrm>
        </p:spPr>
        <p:txBody>
          <a:bodyPr>
            <a:normAutofit/>
          </a:bodyPr>
          <a:lstStyle/>
          <a:p>
            <a:pPr algn="l"/>
            <a:r>
              <a:rPr lang="en-US" sz="5000" b="1">
                <a:solidFill>
                  <a:srgbClr val="007030"/>
                </a:solidFill>
                <a:latin typeface="Source Sans Pro"/>
                <a:ea typeface="Source Sans Pro"/>
              </a:rPr>
              <a:t>Interview Questions</a:t>
            </a:r>
            <a:endParaRPr lang="en-US" sz="5000" b="1">
              <a:solidFill>
                <a:srgbClr val="007030"/>
              </a:solidFill>
              <a:latin typeface="Source Sans Pro" panose="020B0503030403020204" pitchFamily="34" charset="0"/>
              <a:ea typeface="Source Sans Pro"/>
            </a:endParaRPr>
          </a:p>
        </p:txBody>
      </p:sp>
      <p:pic>
        <p:nvPicPr>
          <p:cNvPr id="5" name="Picture 4" descr="A green text on a black background&#10;&#10;Description automatically generated">
            <a:extLst>
              <a:ext uri="{FF2B5EF4-FFF2-40B4-BE49-F238E27FC236}">
                <a16:creationId xmlns:a16="http://schemas.microsoft.com/office/drawing/2014/main" id="{E01CDEAB-F36D-FCA6-10B6-F4EA93A476D5}"/>
              </a:ext>
            </a:extLst>
          </p:cNvPr>
          <p:cNvPicPr>
            <a:picLocks noChangeAspect="1"/>
          </p:cNvPicPr>
          <p:nvPr/>
        </p:nvPicPr>
        <p:blipFill>
          <a:blip r:embed="rId2"/>
          <a:stretch>
            <a:fillRect/>
          </a:stretch>
        </p:blipFill>
        <p:spPr>
          <a:xfrm>
            <a:off x="873790" y="5638183"/>
            <a:ext cx="3635096" cy="952570"/>
          </a:xfrm>
          <a:prstGeom prst="rect">
            <a:avLst/>
          </a:prstGeom>
        </p:spPr>
      </p:pic>
      <p:pic>
        <p:nvPicPr>
          <p:cNvPr id="7" name="Picture 6" descr="A black and green background&#10;&#10;Description automatically generated">
            <a:extLst>
              <a:ext uri="{FF2B5EF4-FFF2-40B4-BE49-F238E27FC236}">
                <a16:creationId xmlns:a16="http://schemas.microsoft.com/office/drawing/2014/main" id="{070FB5A2-2227-84CC-0223-E7EA92F50310}"/>
              </a:ext>
            </a:extLst>
          </p:cNvPr>
          <p:cNvPicPr>
            <a:picLocks noChangeAspect="1"/>
          </p:cNvPicPr>
          <p:nvPr/>
        </p:nvPicPr>
        <p:blipFill>
          <a:blip r:embed="rId3"/>
          <a:srcRect l="62716"/>
          <a:stretch/>
        </p:blipFill>
        <p:spPr>
          <a:xfrm>
            <a:off x="9635066" y="0"/>
            <a:ext cx="2556934" cy="6858000"/>
          </a:xfrm>
          <a:prstGeom prst="rect">
            <a:avLst/>
          </a:prstGeom>
        </p:spPr>
      </p:pic>
    </p:spTree>
    <p:extLst>
      <p:ext uri="{BB962C8B-B14F-4D97-AF65-F5344CB8AC3E}">
        <p14:creationId xmlns:p14="http://schemas.microsoft.com/office/powerpoint/2010/main" val="2218336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A5E0F-2AE9-FBBF-53D9-172345436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10C838-4AEF-9BAA-41DB-F5E7BAB22FC2}"/>
              </a:ext>
            </a:extLst>
          </p:cNvPr>
          <p:cNvSpPr>
            <a:spLocks noGrp="1"/>
          </p:cNvSpPr>
          <p:nvPr>
            <p:ph type="title"/>
          </p:nvPr>
        </p:nvSpPr>
        <p:spPr/>
        <p:txBody>
          <a:bodyPr>
            <a:normAutofit/>
          </a:bodyPr>
          <a:lstStyle/>
          <a:p>
            <a:r>
              <a:rPr lang="en-US" sz="4000" b="1">
                <a:solidFill>
                  <a:srgbClr val="007030"/>
                </a:solidFill>
                <a:latin typeface="Source Sans Pro"/>
                <a:ea typeface="Source Sans Pro"/>
              </a:rPr>
              <a:t>Common Interview Questions</a:t>
            </a:r>
            <a:endParaRPr lang="en-US"/>
          </a:p>
        </p:txBody>
      </p:sp>
      <p:sp>
        <p:nvSpPr>
          <p:cNvPr id="3" name="Content Placeholder 2">
            <a:extLst>
              <a:ext uri="{FF2B5EF4-FFF2-40B4-BE49-F238E27FC236}">
                <a16:creationId xmlns:a16="http://schemas.microsoft.com/office/drawing/2014/main" id="{78AC2388-017E-D11E-ACC0-96A203749D9B}"/>
              </a:ext>
            </a:extLst>
          </p:cNvPr>
          <p:cNvSpPr>
            <a:spLocks noGrp="1"/>
          </p:cNvSpPr>
          <p:nvPr>
            <p:ph idx="1"/>
          </p:nvPr>
        </p:nvSpPr>
        <p:spPr>
          <a:xfrm>
            <a:off x="838200" y="1509323"/>
            <a:ext cx="10515600" cy="4351338"/>
          </a:xfrm>
        </p:spPr>
        <p:txBody>
          <a:bodyPr vert="horz" lIns="91440" tIns="45720" rIns="91440" bIns="45720" rtlCol="0" anchor="t">
            <a:normAutofit fontScale="92500" lnSpcReduction="10000"/>
          </a:bodyPr>
          <a:lstStyle/>
          <a:p>
            <a:r>
              <a:rPr lang="en-US" sz="2000">
                <a:solidFill>
                  <a:schemeClr val="tx2"/>
                </a:solidFill>
                <a:ea typeface="+mn-lt"/>
                <a:cs typeface="+mn-lt"/>
              </a:rPr>
              <a:t>Tell me about yourself</a:t>
            </a:r>
          </a:p>
          <a:p>
            <a:r>
              <a:rPr lang="en-US" sz="2000">
                <a:solidFill>
                  <a:schemeClr val="tx2"/>
                </a:solidFill>
                <a:ea typeface="+mn-lt"/>
                <a:cs typeface="+mn-lt"/>
              </a:rPr>
              <a:t>Why should we hire you?</a:t>
            </a:r>
            <a:endParaRPr lang="en-US">
              <a:solidFill>
                <a:schemeClr val="tx2"/>
              </a:solidFill>
            </a:endParaRPr>
          </a:p>
          <a:p>
            <a:r>
              <a:rPr lang="en-US" sz="2000">
                <a:solidFill>
                  <a:schemeClr val="tx2"/>
                </a:solidFill>
                <a:ea typeface="+mn-lt"/>
                <a:cs typeface="+mn-lt"/>
              </a:rPr>
              <a:t>Why do you want to work for our organization?</a:t>
            </a:r>
            <a:endParaRPr lang="en-US">
              <a:solidFill>
                <a:schemeClr val="tx2"/>
              </a:solidFill>
            </a:endParaRPr>
          </a:p>
          <a:p>
            <a:r>
              <a:rPr lang="en-US" sz="2000">
                <a:solidFill>
                  <a:schemeClr val="tx2"/>
                </a:solidFill>
                <a:ea typeface="+mn-lt"/>
                <a:cs typeface="+mn-lt"/>
              </a:rPr>
              <a:t>Why do you want to work in this role /for this company?</a:t>
            </a:r>
            <a:endParaRPr lang="en-US">
              <a:solidFill>
                <a:schemeClr val="tx2"/>
              </a:solidFill>
            </a:endParaRPr>
          </a:p>
          <a:p>
            <a:r>
              <a:rPr lang="en-US" sz="2000">
                <a:solidFill>
                  <a:schemeClr val="tx2"/>
                </a:solidFill>
                <a:ea typeface="+mn-lt"/>
                <a:cs typeface="+mn-lt"/>
              </a:rPr>
              <a:t>Why do you want to work in this sector / industry?</a:t>
            </a:r>
            <a:endParaRPr lang="en-US">
              <a:solidFill>
                <a:schemeClr val="tx2"/>
              </a:solidFill>
            </a:endParaRPr>
          </a:p>
          <a:p>
            <a:r>
              <a:rPr lang="en-US" sz="2000">
                <a:solidFill>
                  <a:schemeClr val="tx2"/>
                </a:solidFill>
                <a:ea typeface="+mn-lt"/>
                <a:cs typeface="+mn-lt"/>
              </a:rPr>
              <a:t>Tell me about a time when you produced a creative solution to problem.</a:t>
            </a:r>
          </a:p>
          <a:p>
            <a:r>
              <a:rPr lang="en-US" sz="2000">
                <a:solidFill>
                  <a:schemeClr val="tx2"/>
                </a:solidFill>
                <a:ea typeface="+mn-lt"/>
                <a:cs typeface="+mn-lt"/>
              </a:rPr>
              <a:t>What are your strengths and weaknesses?</a:t>
            </a:r>
            <a:endParaRPr lang="en-US">
              <a:solidFill>
                <a:schemeClr val="tx2"/>
              </a:solidFill>
            </a:endParaRPr>
          </a:p>
          <a:p>
            <a:r>
              <a:rPr lang="en-US" sz="2000">
                <a:solidFill>
                  <a:schemeClr val="tx2"/>
                </a:solidFill>
                <a:ea typeface="+mn-lt"/>
                <a:cs typeface="+mn-lt"/>
              </a:rPr>
              <a:t>Where do you see yourself in five years?</a:t>
            </a:r>
            <a:endParaRPr lang="en-US">
              <a:solidFill>
                <a:schemeClr val="tx2"/>
              </a:solidFill>
            </a:endParaRPr>
          </a:p>
          <a:p>
            <a:r>
              <a:rPr lang="en-US" sz="2000">
                <a:solidFill>
                  <a:schemeClr val="tx2"/>
                </a:solidFill>
                <a:ea typeface="+mn-lt"/>
                <a:cs typeface="+mn-lt"/>
              </a:rPr>
              <a:t>Can you describe a challenging situation and how you handled it?</a:t>
            </a:r>
            <a:endParaRPr lang="en-US">
              <a:solidFill>
                <a:schemeClr val="tx2"/>
              </a:solidFill>
            </a:endParaRPr>
          </a:p>
          <a:p>
            <a:r>
              <a:rPr lang="en-US" sz="2000">
                <a:solidFill>
                  <a:schemeClr val="tx2"/>
                </a:solidFill>
                <a:ea typeface="+mn-lt"/>
                <a:cs typeface="+mn-lt"/>
              </a:rPr>
              <a:t>What motivates you?</a:t>
            </a:r>
            <a:endParaRPr lang="en-US">
              <a:solidFill>
                <a:schemeClr val="tx2"/>
              </a:solidFill>
            </a:endParaRPr>
          </a:p>
          <a:p>
            <a:r>
              <a:rPr lang="en-US" sz="2000">
                <a:solidFill>
                  <a:schemeClr val="tx2"/>
                </a:solidFill>
                <a:ea typeface="+mn-lt"/>
                <a:cs typeface="+mn-lt"/>
              </a:rPr>
              <a:t>How do you handle stress and pressure?</a:t>
            </a:r>
            <a:endParaRPr lang="en-US">
              <a:solidFill>
                <a:schemeClr val="tx2"/>
              </a:solidFill>
            </a:endParaRPr>
          </a:p>
          <a:p>
            <a:r>
              <a:rPr lang="en-US" sz="2000">
                <a:solidFill>
                  <a:schemeClr val="tx2"/>
                </a:solidFill>
                <a:ea typeface="+mn-lt"/>
                <a:cs typeface="+mn-lt"/>
              </a:rPr>
              <a:t>Do you prefer to work independently or as part of a team?</a:t>
            </a:r>
            <a:endParaRPr lang="en-US"/>
          </a:p>
          <a:p>
            <a:pPr marL="342900" indent="-342900"/>
            <a:endParaRPr lang="en-US" sz="2000">
              <a:solidFill>
                <a:schemeClr val="tx2"/>
              </a:solidFill>
              <a:latin typeface="Source Sans Pro" panose="020B0503030403020204" pitchFamily="34" charset="0"/>
              <a:ea typeface="Source Sans Pro"/>
            </a:endParaRPr>
          </a:p>
          <a:p>
            <a:endParaRPr lang="en-US" sz="2000">
              <a:solidFill>
                <a:schemeClr val="tx2"/>
              </a:solidFill>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8212D2AC-30BB-89BC-430D-F1B44745E834}"/>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pic>
        <p:nvPicPr>
          <p:cNvPr id="5" name="Picture 4" descr="A green text on a black background&#10;&#10;Description automatically generated">
            <a:extLst>
              <a:ext uri="{FF2B5EF4-FFF2-40B4-BE49-F238E27FC236}">
                <a16:creationId xmlns:a16="http://schemas.microsoft.com/office/drawing/2014/main" id="{B53DAE3B-AEA9-C88A-69B7-E4A032B58169}"/>
              </a:ext>
            </a:extLst>
          </p:cNvPr>
          <p:cNvPicPr>
            <a:picLocks noChangeAspect="1"/>
          </p:cNvPicPr>
          <p:nvPr/>
        </p:nvPicPr>
        <p:blipFill>
          <a:blip r:embed="rId2"/>
          <a:stretch>
            <a:fillRect/>
          </a:stretch>
        </p:blipFill>
        <p:spPr>
          <a:xfrm>
            <a:off x="873790" y="5742092"/>
            <a:ext cx="3635096" cy="952570"/>
          </a:xfrm>
          <a:prstGeom prst="rect">
            <a:avLst/>
          </a:prstGeom>
        </p:spPr>
      </p:pic>
    </p:spTree>
    <p:extLst>
      <p:ext uri="{BB962C8B-B14F-4D97-AF65-F5344CB8AC3E}">
        <p14:creationId xmlns:p14="http://schemas.microsoft.com/office/powerpoint/2010/main" val="1670889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32978-704E-76CE-6975-2DC1AF427F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DE300-7545-37B8-2D1E-5145014CC725}"/>
              </a:ext>
            </a:extLst>
          </p:cNvPr>
          <p:cNvSpPr>
            <a:spLocks noGrp="1"/>
          </p:cNvSpPr>
          <p:nvPr>
            <p:ph type="title"/>
          </p:nvPr>
        </p:nvSpPr>
        <p:spPr/>
        <p:txBody>
          <a:bodyPr>
            <a:normAutofit/>
          </a:bodyPr>
          <a:lstStyle/>
          <a:p>
            <a:r>
              <a:rPr lang="en-US" sz="4000" b="1">
                <a:solidFill>
                  <a:srgbClr val="007030"/>
                </a:solidFill>
                <a:latin typeface="Source Sans Pro"/>
                <a:ea typeface="Source Sans Pro"/>
              </a:rPr>
              <a:t>Common Interview Questions</a:t>
            </a:r>
            <a:endParaRPr lang="en-US"/>
          </a:p>
        </p:txBody>
      </p:sp>
      <p:sp>
        <p:nvSpPr>
          <p:cNvPr id="3" name="Content Placeholder 2">
            <a:extLst>
              <a:ext uri="{FF2B5EF4-FFF2-40B4-BE49-F238E27FC236}">
                <a16:creationId xmlns:a16="http://schemas.microsoft.com/office/drawing/2014/main" id="{94D8780D-33B0-0392-1A83-9EBB559E7981}"/>
              </a:ext>
            </a:extLst>
          </p:cNvPr>
          <p:cNvSpPr>
            <a:spLocks noGrp="1"/>
          </p:cNvSpPr>
          <p:nvPr>
            <p:ph idx="1"/>
          </p:nvPr>
        </p:nvSpPr>
        <p:spPr>
          <a:xfrm>
            <a:off x="838200" y="1509323"/>
            <a:ext cx="10515600" cy="4351338"/>
          </a:xfrm>
        </p:spPr>
        <p:txBody>
          <a:bodyPr vert="horz" lIns="91440" tIns="45720" rIns="91440" bIns="45720" rtlCol="0" anchor="t">
            <a:normAutofit fontScale="92500" lnSpcReduction="10000"/>
          </a:bodyPr>
          <a:lstStyle/>
          <a:p>
            <a:r>
              <a:rPr lang="en-US" sz="2000">
                <a:solidFill>
                  <a:schemeClr val="tx2"/>
                </a:solidFill>
                <a:ea typeface="+mn-lt"/>
                <a:cs typeface="+mn-lt"/>
              </a:rPr>
              <a:t>Tell me about yourself</a:t>
            </a:r>
          </a:p>
          <a:p>
            <a:r>
              <a:rPr lang="en-US" sz="2000">
                <a:solidFill>
                  <a:schemeClr val="tx2"/>
                </a:solidFill>
                <a:ea typeface="+mn-lt"/>
                <a:cs typeface="+mn-lt"/>
              </a:rPr>
              <a:t>Why should we hire you?</a:t>
            </a:r>
            <a:endParaRPr lang="en-US">
              <a:solidFill>
                <a:schemeClr val="tx2"/>
              </a:solidFill>
            </a:endParaRPr>
          </a:p>
          <a:p>
            <a:r>
              <a:rPr lang="en-US" sz="2000">
                <a:solidFill>
                  <a:schemeClr val="tx2"/>
                </a:solidFill>
                <a:ea typeface="+mn-lt"/>
                <a:cs typeface="+mn-lt"/>
              </a:rPr>
              <a:t>Why do you want to work for our organization?</a:t>
            </a:r>
            <a:endParaRPr lang="en-US">
              <a:solidFill>
                <a:schemeClr val="tx2"/>
              </a:solidFill>
            </a:endParaRPr>
          </a:p>
          <a:p>
            <a:r>
              <a:rPr lang="en-US" sz="2000">
                <a:solidFill>
                  <a:schemeClr val="tx2"/>
                </a:solidFill>
                <a:ea typeface="+mn-lt"/>
                <a:cs typeface="+mn-lt"/>
              </a:rPr>
              <a:t>Why do you want to work in this role /for this company?</a:t>
            </a:r>
            <a:endParaRPr lang="en-US">
              <a:solidFill>
                <a:schemeClr val="tx2"/>
              </a:solidFill>
            </a:endParaRPr>
          </a:p>
          <a:p>
            <a:r>
              <a:rPr lang="en-US" sz="2000">
                <a:solidFill>
                  <a:schemeClr val="tx2"/>
                </a:solidFill>
                <a:ea typeface="+mn-lt"/>
                <a:cs typeface="+mn-lt"/>
              </a:rPr>
              <a:t>Why do you want to work in this sector / industry?</a:t>
            </a:r>
            <a:endParaRPr lang="en-US">
              <a:solidFill>
                <a:schemeClr val="tx2"/>
              </a:solidFill>
            </a:endParaRPr>
          </a:p>
          <a:p>
            <a:r>
              <a:rPr lang="en-US" sz="2000">
                <a:solidFill>
                  <a:schemeClr val="tx2"/>
                </a:solidFill>
                <a:ea typeface="+mn-lt"/>
                <a:cs typeface="+mn-lt"/>
              </a:rPr>
              <a:t>Tell me about a time when you produced a creative solution to problem.</a:t>
            </a:r>
          </a:p>
          <a:p>
            <a:r>
              <a:rPr lang="en-US" sz="2000">
                <a:solidFill>
                  <a:schemeClr val="tx2"/>
                </a:solidFill>
                <a:ea typeface="+mn-lt"/>
                <a:cs typeface="+mn-lt"/>
              </a:rPr>
              <a:t>What are your strengths and weaknesses?</a:t>
            </a:r>
            <a:endParaRPr lang="en-US">
              <a:solidFill>
                <a:schemeClr val="tx2"/>
              </a:solidFill>
            </a:endParaRPr>
          </a:p>
          <a:p>
            <a:r>
              <a:rPr lang="en-US" sz="2000">
                <a:solidFill>
                  <a:schemeClr val="tx2"/>
                </a:solidFill>
                <a:ea typeface="+mn-lt"/>
                <a:cs typeface="+mn-lt"/>
              </a:rPr>
              <a:t>Where do you see yourself in five years?</a:t>
            </a:r>
            <a:endParaRPr lang="en-US">
              <a:solidFill>
                <a:schemeClr val="tx2"/>
              </a:solidFill>
            </a:endParaRPr>
          </a:p>
          <a:p>
            <a:r>
              <a:rPr lang="en-US" sz="2000">
                <a:solidFill>
                  <a:schemeClr val="tx2"/>
                </a:solidFill>
                <a:ea typeface="+mn-lt"/>
                <a:cs typeface="+mn-lt"/>
              </a:rPr>
              <a:t>Can you describe a challenging situation and how you handled it?</a:t>
            </a:r>
            <a:endParaRPr lang="en-US">
              <a:solidFill>
                <a:schemeClr val="tx2"/>
              </a:solidFill>
            </a:endParaRPr>
          </a:p>
          <a:p>
            <a:r>
              <a:rPr lang="en-US" sz="2000">
                <a:solidFill>
                  <a:schemeClr val="tx2"/>
                </a:solidFill>
                <a:ea typeface="+mn-lt"/>
                <a:cs typeface="+mn-lt"/>
              </a:rPr>
              <a:t>What motivates you?</a:t>
            </a:r>
            <a:endParaRPr lang="en-US">
              <a:solidFill>
                <a:schemeClr val="tx2"/>
              </a:solidFill>
            </a:endParaRPr>
          </a:p>
          <a:p>
            <a:r>
              <a:rPr lang="en-US" sz="2000">
                <a:solidFill>
                  <a:schemeClr val="tx2"/>
                </a:solidFill>
                <a:ea typeface="+mn-lt"/>
                <a:cs typeface="+mn-lt"/>
              </a:rPr>
              <a:t>How do you handle stress and pressure?</a:t>
            </a:r>
            <a:endParaRPr lang="en-US">
              <a:solidFill>
                <a:schemeClr val="tx2"/>
              </a:solidFill>
            </a:endParaRPr>
          </a:p>
          <a:p>
            <a:r>
              <a:rPr lang="en-US" sz="2000">
                <a:solidFill>
                  <a:schemeClr val="tx2"/>
                </a:solidFill>
                <a:ea typeface="+mn-lt"/>
                <a:cs typeface="+mn-lt"/>
              </a:rPr>
              <a:t>Do you prefer to work independently or as part of a team?</a:t>
            </a:r>
            <a:endParaRPr lang="en-US"/>
          </a:p>
          <a:p>
            <a:pPr marL="342900" indent="-342900"/>
            <a:endParaRPr lang="en-US" sz="2000">
              <a:solidFill>
                <a:schemeClr val="tx2"/>
              </a:solidFill>
              <a:latin typeface="Source Sans Pro" panose="020B0503030403020204" pitchFamily="34" charset="0"/>
              <a:ea typeface="Source Sans Pro"/>
            </a:endParaRPr>
          </a:p>
          <a:p>
            <a:endParaRPr lang="en-US" sz="2000">
              <a:solidFill>
                <a:schemeClr val="tx2"/>
              </a:solidFill>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BB09705C-165C-1351-02DA-D21BFE57FA01}"/>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pic>
        <p:nvPicPr>
          <p:cNvPr id="5" name="Picture 4" descr="A green text on a black background&#10;&#10;Description automatically generated">
            <a:extLst>
              <a:ext uri="{FF2B5EF4-FFF2-40B4-BE49-F238E27FC236}">
                <a16:creationId xmlns:a16="http://schemas.microsoft.com/office/drawing/2014/main" id="{2D5F1340-662D-1DC2-3919-CA3F284CBD44}"/>
              </a:ext>
            </a:extLst>
          </p:cNvPr>
          <p:cNvPicPr>
            <a:picLocks noChangeAspect="1"/>
          </p:cNvPicPr>
          <p:nvPr/>
        </p:nvPicPr>
        <p:blipFill>
          <a:blip r:embed="rId2"/>
          <a:stretch>
            <a:fillRect/>
          </a:stretch>
        </p:blipFill>
        <p:spPr>
          <a:xfrm>
            <a:off x="864223" y="5736814"/>
            <a:ext cx="3635096" cy="952570"/>
          </a:xfrm>
          <a:prstGeom prst="rect">
            <a:avLst/>
          </a:prstGeom>
        </p:spPr>
      </p:pic>
      <p:sp>
        <p:nvSpPr>
          <p:cNvPr id="7" name="Title 1">
            <a:extLst>
              <a:ext uri="{FF2B5EF4-FFF2-40B4-BE49-F238E27FC236}">
                <a16:creationId xmlns:a16="http://schemas.microsoft.com/office/drawing/2014/main" id="{BD63F77A-4AD6-A0FB-34CA-46473EADF4A2}"/>
              </a:ext>
            </a:extLst>
          </p:cNvPr>
          <p:cNvSpPr txBox="1">
            <a:spLocks/>
          </p:cNvSpPr>
          <p:nvPr/>
        </p:nvSpPr>
        <p:spPr>
          <a:xfrm rot="2160000">
            <a:off x="8294298" y="1408920"/>
            <a:ext cx="36863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2">
                    <a:lumMod val="60000"/>
                    <a:lumOff val="40000"/>
                  </a:schemeClr>
                </a:solidFill>
                <a:latin typeface="Source Sans Pro"/>
                <a:ea typeface="Source Sans Pro"/>
              </a:rPr>
              <a:t>STORYTELLING</a:t>
            </a:r>
            <a:endParaRPr lang="en-US" b="1">
              <a:solidFill>
                <a:schemeClr val="bg2">
                  <a:lumMod val="60000"/>
                  <a:lumOff val="40000"/>
                </a:schemeClr>
              </a:solidFill>
            </a:endParaRPr>
          </a:p>
        </p:txBody>
      </p:sp>
    </p:spTree>
    <p:extLst>
      <p:ext uri="{BB962C8B-B14F-4D97-AF65-F5344CB8AC3E}">
        <p14:creationId xmlns:p14="http://schemas.microsoft.com/office/powerpoint/2010/main" val="1391428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5B33CA-7780-0FD1-2EE6-59155A76C804}"/>
            </a:ext>
          </a:extLst>
        </p:cNvPr>
        <p:cNvGrpSpPr/>
        <p:nvPr/>
      </p:nvGrpSpPr>
      <p:grpSpPr>
        <a:xfrm>
          <a:off x="0" y="0"/>
          <a:ext cx="0" cy="0"/>
          <a:chOff x="0" y="0"/>
          <a:chExt cx="0" cy="0"/>
        </a:xfrm>
      </p:grpSpPr>
      <p:pic>
        <p:nvPicPr>
          <p:cNvPr id="7" name="Picture 6" descr="A black and green background&#10;&#10;Description automatically generated">
            <a:extLst>
              <a:ext uri="{FF2B5EF4-FFF2-40B4-BE49-F238E27FC236}">
                <a16:creationId xmlns:a16="http://schemas.microsoft.com/office/drawing/2014/main" id="{D1B8B750-5276-1507-385F-4DF2211E2FB5}"/>
              </a:ext>
            </a:extLst>
          </p:cNvPr>
          <p:cNvPicPr>
            <a:picLocks noChangeAspect="1"/>
          </p:cNvPicPr>
          <p:nvPr/>
        </p:nvPicPr>
        <p:blipFill>
          <a:blip r:embed="rId3"/>
          <a:srcRect l="62716"/>
          <a:stretch/>
        </p:blipFill>
        <p:spPr>
          <a:xfrm>
            <a:off x="9635066" y="0"/>
            <a:ext cx="2556934" cy="6858000"/>
          </a:xfrm>
          <a:prstGeom prst="rect">
            <a:avLst/>
          </a:prstGeom>
        </p:spPr>
      </p:pic>
      <p:sp>
        <p:nvSpPr>
          <p:cNvPr id="2" name="Title 1">
            <a:extLst>
              <a:ext uri="{FF2B5EF4-FFF2-40B4-BE49-F238E27FC236}">
                <a16:creationId xmlns:a16="http://schemas.microsoft.com/office/drawing/2014/main" id="{1D9C1515-DE11-3C3C-CAB7-D0B88C07C281}"/>
              </a:ext>
            </a:extLst>
          </p:cNvPr>
          <p:cNvSpPr>
            <a:spLocks noGrp="1"/>
          </p:cNvSpPr>
          <p:nvPr>
            <p:ph type="ctrTitle"/>
          </p:nvPr>
        </p:nvSpPr>
        <p:spPr>
          <a:xfrm>
            <a:off x="1023413" y="777860"/>
            <a:ext cx="9144000" cy="1030532"/>
          </a:xfrm>
        </p:spPr>
        <p:txBody>
          <a:bodyPr>
            <a:normAutofit fontScale="90000"/>
          </a:bodyPr>
          <a:lstStyle/>
          <a:p>
            <a:pPr algn="l"/>
            <a:r>
              <a:rPr lang="en-US" sz="5000" b="1">
                <a:solidFill>
                  <a:srgbClr val="007030"/>
                </a:solidFill>
                <a:latin typeface="Source Sans Pro"/>
                <a:ea typeface="Source Sans Pro"/>
              </a:rPr>
              <a:t>STAR Method</a:t>
            </a:r>
            <a:br>
              <a:rPr lang="en-US" sz="5000" b="1">
                <a:latin typeface="Source Sans Pro"/>
                <a:ea typeface="Source Sans Pro"/>
              </a:rPr>
            </a:br>
            <a:endParaRPr lang="en-US" sz="5000" b="1">
              <a:solidFill>
                <a:srgbClr val="007030"/>
              </a:solidFill>
              <a:latin typeface="Source Sans Pro"/>
              <a:ea typeface="Source Sans Pro"/>
            </a:endParaRPr>
          </a:p>
        </p:txBody>
      </p:sp>
      <p:pic>
        <p:nvPicPr>
          <p:cNvPr id="3" name="Picture 2" descr="A green text on a black background&#10;&#10;Description automatically generated">
            <a:extLst>
              <a:ext uri="{FF2B5EF4-FFF2-40B4-BE49-F238E27FC236}">
                <a16:creationId xmlns:a16="http://schemas.microsoft.com/office/drawing/2014/main" id="{C70AB551-20F4-1BD4-16C2-9A9453DACBB5}"/>
              </a:ext>
            </a:extLst>
          </p:cNvPr>
          <p:cNvPicPr>
            <a:picLocks noChangeAspect="1"/>
          </p:cNvPicPr>
          <p:nvPr/>
        </p:nvPicPr>
        <p:blipFill>
          <a:blip r:embed="rId4"/>
          <a:stretch>
            <a:fillRect/>
          </a:stretch>
        </p:blipFill>
        <p:spPr>
          <a:xfrm>
            <a:off x="873790" y="5638183"/>
            <a:ext cx="3635096" cy="952570"/>
          </a:xfrm>
          <a:prstGeom prst="rect">
            <a:avLst/>
          </a:prstGeom>
        </p:spPr>
      </p:pic>
      <p:sp>
        <p:nvSpPr>
          <p:cNvPr id="5" name="Content Placeholder 2">
            <a:extLst>
              <a:ext uri="{FF2B5EF4-FFF2-40B4-BE49-F238E27FC236}">
                <a16:creationId xmlns:a16="http://schemas.microsoft.com/office/drawing/2014/main" id="{5ED33079-A322-B936-1453-2C8B5B6A64D3}"/>
              </a:ext>
            </a:extLst>
          </p:cNvPr>
          <p:cNvSpPr txBox="1">
            <a:spLocks/>
          </p:cNvSpPr>
          <p:nvPr/>
        </p:nvSpPr>
        <p:spPr>
          <a:xfrm>
            <a:off x="868288" y="1297220"/>
            <a:ext cx="8786317" cy="456344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har char="•"/>
            </a:pPr>
            <a:r>
              <a:rPr lang="en-US" sz="2000">
                <a:solidFill>
                  <a:schemeClr val="tx2"/>
                </a:solidFill>
              </a:rPr>
              <a:t>STARR v. STAR</a:t>
            </a:r>
          </a:p>
          <a:p>
            <a:pPr marL="800100" lvl="1" indent="-342900" algn="l">
              <a:buFont typeface="Courier New" panose="020B0604020202020204" pitchFamily="34" charset="0"/>
              <a:buChar char="o"/>
            </a:pPr>
            <a:r>
              <a:rPr lang="en-US" sz="2400" b="1" u="sng">
                <a:solidFill>
                  <a:schemeClr val="tx2"/>
                </a:solidFill>
                <a:latin typeface="Aptos"/>
                <a:ea typeface="Source Sans Pro"/>
              </a:rPr>
              <a:t>S</a:t>
            </a:r>
            <a:r>
              <a:rPr lang="en-US" sz="2400">
                <a:solidFill>
                  <a:schemeClr val="tx2"/>
                </a:solidFill>
                <a:latin typeface="Aptos"/>
                <a:ea typeface="Source Sans Pro"/>
              </a:rPr>
              <a:t>ituation </a:t>
            </a:r>
          </a:p>
          <a:p>
            <a:pPr marL="800100" lvl="1" indent="-342900" algn="l">
              <a:buFont typeface="Courier New" panose="020B0604020202020204" pitchFamily="34" charset="0"/>
              <a:buChar char="o"/>
            </a:pPr>
            <a:r>
              <a:rPr lang="en-US" sz="2400" b="1" u="sng">
                <a:solidFill>
                  <a:schemeClr val="tx2"/>
                </a:solidFill>
                <a:latin typeface="Aptos"/>
                <a:ea typeface="Source Sans Pro"/>
              </a:rPr>
              <a:t>T</a:t>
            </a:r>
            <a:r>
              <a:rPr lang="en-US" sz="2400">
                <a:solidFill>
                  <a:schemeClr val="tx2"/>
                </a:solidFill>
                <a:latin typeface="Aptos"/>
                <a:ea typeface="Source Sans Pro"/>
              </a:rPr>
              <a:t>ask </a:t>
            </a:r>
            <a:endParaRPr lang="en-US" sz="2400">
              <a:solidFill>
                <a:schemeClr val="tx2"/>
              </a:solidFill>
              <a:latin typeface="Aptos"/>
              <a:ea typeface="Source Sans Pro" panose="020B0503030403020204" pitchFamily="34" charset="0"/>
            </a:endParaRPr>
          </a:p>
          <a:p>
            <a:pPr marL="800100" lvl="1" indent="-342900" algn="l">
              <a:buFont typeface="Courier New" panose="020B0604020202020204" pitchFamily="34" charset="0"/>
              <a:buChar char="o"/>
            </a:pPr>
            <a:r>
              <a:rPr lang="en-US" sz="2400" b="1" u="sng">
                <a:solidFill>
                  <a:schemeClr val="tx2"/>
                </a:solidFill>
                <a:latin typeface="Aptos"/>
                <a:ea typeface="Source Sans Pro"/>
              </a:rPr>
              <a:t>A</a:t>
            </a:r>
            <a:r>
              <a:rPr lang="en-US" sz="2400">
                <a:solidFill>
                  <a:schemeClr val="tx2"/>
                </a:solidFill>
                <a:latin typeface="Aptos"/>
                <a:ea typeface="Source Sans Pro"/>
              </a:rPr>
              <a:t>ction </a:t>
            </a:r>
          </a:p>
          <a:p>
            <a:pPr marL="800100" lvl="1" indent="-342900" algn="l">
              <a:buFont typeface="Courier New" panose="020B0604020202020204" pitchFamily="34" charset="0"/>
              <a:buChar char="o"/>
            </a:pPr>
            <a:r>
              <a:rPr lang="en-US" sz="2400" b="1" u="sng">
                <a:solidFill>
                  <a:schemeClr val="tx2"/>
                </a:solidFill>
                <a:latin typeface="Aptos"/>
                <a:ea typeface="Source Sans Pro"/>
              </a:rPr>
              <a:t>R</a:t>
            </a:r>
            <a:r>
              <a:rPr lang="en-US" sz="2400">
                <a:solidFill>
                  <a:schemeClr val="tx2"/>
                </a:solidFill>
                <a:latin typeface="Aptos"/>
                <a:ea typeface="Source Sans Pro"/>
              </a:rPr>
              <a:t>esult</a:t>
            </a:r>
            <a:endParaRPr lang="en-US" sz="2400">
              <a:solidFill>
                <a:schemeClr val="tx2"/>
              </a:solidFill>
              <a:latin typeface="Aptos"/>
              <a:ea typeface="Source Sans Pro" panose="020B0503030403020204" pitchFamily="34" charset="0"/>
            </a:endParaRPr>
          </a:p>
          <a:p>
            <a:pPr marL="800100" lvl="1" indent="-342900" algn="l">
              <a:buFont typeface="Courier New" panose="020B0604020202020204" pitchFamily="34" charset="0"/>
              <a:buChar char="o"/>
            </a:pPr>
            <a:r>
              <a:rPr lang="en-US" sz="2400">
                <a:solidFill>
                  <a:schemeClr val="tx2"/>
                </a:solidFill>
                <a:latin typeface="Aptos"/>
                <a:ea typeface="Source Sans Pro"/>
              </a:rPr>
              <a:t>(</a:t>
            </a:r>
            <a:r>
              <a:rPr lang="en-US" sz="2400" b="1" u="sng">
                <a:solidFill>
                  <a:schemeClr val="tx2"/>
                </a:solidFill>
                <a:latin typeface="Aptos"/>
                <a:ea typeface="Source Sans Pro"/>
              </a:rPr>
              <a:t>R</a:t>
            </a:r>
            <a:r>
              <a:rPr lang="en-US" sz="2400">
                <a:solidFill>
                  <a:schemeClr val="tx2"/>
                </a:solidFill>
                <a:latin typeface="Aptos"/>
                <a:ea typeface="Source Sans Pro"/>
              </a:rPr>
              <a:t>eflection)</a:t>
            </a:r>
            <a:endParaRPr lang="en-US" sz="2400">
              <a:solidFill>
                <a:schemeClr val="tx2"/>
              </a:solidFill>
              <a:latin typeface="Aptos"/>
              <a:ea typeface="Source Sans Pro" panose="020B0503030403020204" pitchFamily="34" charset="0"/>
            </a:endParaRPr>
          </a:p>
          <a:p>
            <a:pPr marL="342900" indent="-342900" algn="l">
              <a:buChar char="•"/>
            </a:pPr>
            <a:r>
              <a:rPr lang="en-US" sz="2000">
                <a:solidFill>
                  <a:schemeClr val="tx2"/>
                </a:solidFill>
                <a:latin typeface="Source Sans Pro"/>
                <a:ea typeface="Source Sans Pro"/>
              </a:rPr>
              <a:t>Guidelines for answering interview questions – storytelling using real-life                           examples </a:t>
            </a:r>
            <a:endParaRPr lang="en-US" sz="2000">
              <a:solidFill>
                <a:schemeClr val="tx2"/>
              </a:solidFill>
              <a:latin typeface="Source Sans Pro" panose="020B0503030403020204" pitchFamily="34" charset="0"/>
              <a:ea typeface="Source Sans Pro" panose="020B0503030403020204" pitchFamily="34" charset="0"/>
            </a:endParaRPr>
          </a:p>
          <a:p>
            <a:pPr marL="342900" indent="-342900" algn="l">
              <a:buChar char="•"/>
            </a:pPr>
            <a:r>
              <a:rPr lang="en-US" sz="2000">
                <a:solidFill>
                  <a:schemeClr val="tx2"/>
                </a:solidFill>
                <a:latin typeface="Source Sans Pro"/>
                <a:ea typeface="Source Sans Pro"/>
              </a:rPr>
              <a:t>Meant to be simple responses </a:t>
            </a:r>
            <a:endParaRPr lang="en-US" sz="2000">
              <a:solidFill>
                <a:schemeClr val="tx2"/>
              </a:solidFill>
              <a:latin typeface="Source Sans Pro" panose="020B0503030403020204" pitchFamily="34" charset="0"/>
              <a:ea typeface="Source Sans Pro" panose="020B0503030403020204" pitchFamily="34" charset="0"/>
            </a:endParaRPr>
          </a:p>
          <a:p>
            <a:pPr marL="342900" indent="-342900" algn="l">
              <a:buChar char="•"/>
            </a:pPr>
            <a:r>
              <a:rPr lang="en-US" sz="2000">
                <a:solidFill>
                  <a:schemeClr val="tx2"/>
                </a:solidFill>
                <a:latin typeface="Source Sans Pro"/>
                <a:ea typeface="Source Sans Pro"/>
              </a:rPr>
              <a:t>Answer behavioral questions ("Tell me about a time when..., Give me an  example of...., "Describe a situation when")            </a:t>
            </a:r>
          </a:p>
          <a:p>
            <a:pPr algn="l"/>
            <a:endParaRPr lang="en-US" sz="200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59649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030"/>
        </a:solidFill>
        <a:effectLst/>
      </p:bgPr>
    </p:bg>
    <p:spTree>
      <p:nvGrpSpPr>
        <p:cNvPr id="1" name="">
          <a:extLst>
            <a:ext uri="{FF2B5EF4-FFF2-40B4-BE49-F238E27FC236}">
              <a16:creationId xmlns:a16="http://schemas.microsoft.com/office/drawing/2014/main" id="{AD574ADB-F82E-CD6B-E09A-D9D353E15E3C}"/>
            </a:ext>
          </a:extLst>
        </p:cNvPr>
        <p:cNvGrpSpPr/>
        <p:nvPr/>
      </p:nvGrpSpPr>
      <p:grpSpPr>
        <a:xfrm>
          <a:off x="0" y="0"/>
          <a:ext cx="0" cy="0"/>
          <a:chOff x="0" y="0"/>
          <a:chExt cx="0" cy="0"/>
        </a:xfrm>
      </p:grpSpPr>
      <p:pic>
        <p:nvPicPr>
          <p:cNvPr id="5" name="Picture 4" descr="A black and yellow diagonal lines&#10;&#10;Description automatically generated">
            <a:extLst>
              <a:ext uri="{FF2B5EF4-FFF2-40B4-BE49-F238E27FC236}">
                <a16:creationId xmlns:a16="http://schemas.microsoft.com/office/drawing/2014/main" id="{89214DB7-A8AE-D861-73A6-6B4CDAE7F37A}"/>
              </a:ext>
            </a:extLst>
          </p:cNvPr>
          <p:cNvPicPr>
            <a:picLocks noChangeAspect="1"/>
          </p:cNvPicPr>
          <p:nvPr/>
        </p:nvPicPr>
        <p:blipFill>
          <a:blip r:embed="rId2"/>
          <a:srcRect l="55298"/>
          <a:stretch/>
        </p:blipFill>
        <p:spPr>
          <a:xfrm>
            <a:off x="9635065" y="0"/>
            <a:ext cx="3065621" cy="6858000"/>
          </a:xfrm>
          <a:prstGeom prst="rect">
            <a:avLst/>
          </a:prstGeom>
        </p:spPr>
      </p:pic>
      <p:sp>
        <p:nvSpPr>
          <p:cNvPr id="2" name="Title 1">
            <a:extLst>
              <a:ext uri="{FF2B5EF4-FFF2-40B4-BE49-F238E27FC236}">
                <a16:creationId xmlns:a16="http://schemas.microsoft.com/office/drawing/2014/main" id="{F1B9BE3C-6489-E739-21F8-42595AA34476}"/>
              </a:ext>
            </a:extLst>
          </p:cNvPr>
          <p:cNvSpPr>
            <a:spLocks noGrp="1"/>
          </p:cNvSpPr>
          <p:nvPr>
            <p:ph type="ctrTitle"/>
          </p:nvPr>
        </p:nvSpPr>
        <p:spPr>
          <a:xfrm>
            <a:off x="1101970" y="1579138"/>
            <a:ext cx="9144000" cy="1030532"/>
          </a:xfrm>
        </p:spPr>
        <p:txBody>
          <a:bodyPr>
            <a:normAutofit/>
          </a:bodyPr>
          <a:lstStyle/>
          <a:p>
            <a:pPr algn="l"/>
            <a:r>
              <a:rPr lang="en-US" sz="5000" b="1">
                <a:solidFill>
                  <a:srgbClr val="FBE31A"/>
                </a:solidFill>
                <a:latin typeface="Source Sans Pro"/>
                <a:ea typeface="Source Sans Pro"/>
              </a:rPr>
              <a:t>Resources on Campus</a:t>
            </a:r>
            <a:endParaRPr lang="en-US" sz="5000" b="1">
              <a:solidFill>
                <a:srgbClr val="FBE31A"/>
              </a:solidFill>
              <a:latin typeface="Source Sans Pro" panose="020B0503030403020204" pitchFamily="34" charset="0"/>
              <a:ea typeface="Source Sans Pro"/>
            </a:endParaRPr>
          </a:p>
        </p:txBody>
      </p:sp>
      <p:pic>
        <p:nvPicPr>
          <p:cNvPr id="3" name="Picture 2" descr="A black background with white text&#10;&#10;Description automatically generated">
            <a:extLst>
              <a:ext uri="{FF2B5EF4-FFF2-40B4-BE49-F238E27FC236}">
                <a16:creationId xmlns:a16="http://schemas.microsoft.com/office/drawing/2014/main" id="{A8098F07-380E-629F-59EE-B802A362E7F0}"/>
              </a:ext>
            </a:extLst>
          </p:cNvPr>
          <p:cNvPicPr>
            <a:picLocks noChangeAspect="1"/>
          </p:cNvPicPr>
          <p:nvPr/>
        </p:nvPicPr>
        <p:blipFill>
          <a:blip r:embed="rId3"/>
          <a:stretch>
            <a:fillRect/>
          </a:stretch>
        </p:blipFill>
        <p:spPr>
          <a:xfrm>
            <a:off x="831260" y="5629738"/>
            <a:ext cx="3757178" cy="984562"/>
          </a:xfrm>
          <a:prstGeom prst="rect">
            <a:avLst/>
          </a:prstGeom>
        </p:spPr>
      </p:pic>
      <p:pic>
        <p:nvPicPr>
          <p:cNvPr id="6" name="Picture 5" descr="A yellow and white flyer with a drawing of a building&#10;&#10;AI-generated content may be incorrect.">
            <a:extLst>
              <a:ext uri="{FF2B5EF4-FFF2-40B4-BE49-F238E27FC236}">
                <a16:creationId xmlns:a16="http://schemas.microsoft.com/office/drawing/2014/main" id="{5F4139BA-02E8-4DDB-FE29-654B44AD54F7}"/>
              </a:ext>
            </a:extLst>
          </p:cNvPr>
          <p:cNvPicPr>
            <a:picLocks noChangeAspect="1"/>
          </p:cNvPicPr>
          <p:nvPr/>
        </p:nvPicPr>
        <p:blipFill>
          <a:blip r:embed="rId4"/>
          <a:srcRect b="4610"/>
          <a:stretch/>
        </p:blipFill>
        <p:spPr>
          <a:xfrm>
            <a:off x="457200" y="457200"/>
            <a:ext cx="11277600" cy="5943600"/>
          </a:xfrm>
          <a:prstGeom prst="rect">
            <a:avLst/>
          </a:prstGeom>
        </p:spPr>
      </p:pic>
    </p:spTree>
    <p:extLst>
      <p:ext uri="{BB962C8B-B14F-4D97-AF65-F5344CB8AC3E}">
        <p14:creationId xmlns:p14="http://schemas.microsoft.com/office/powerpoint/2010/main" val="339250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EC7650-6C34-340D-319C-A3B49A9CA761}"/>
            </a:ext>
          </a:extLst>
        </p:cNvPr>
        <p:cNvGrpSpPr/>
        <p:nvPr/>
      </p:nvGrpSpPr>
      <p:grpSpPr>
        <a:xfrm>
          <a:off x="0" y="0"/>
          <a:ext cx="0" cy="0"/>
          <a:chOff x="0" y="0"/>
          <a:chExt cx="0" cy="0"/>
        </a:xfrm>
      </p:grpSpPr>
      <p:pic>
        <p:nvPicPr>
          <p:cNvPr id="7" name="Picture 6" descr="A black and green background&#10;&#10;Description automatically generated">
            <a:extLst>
              <a:ext uri="{FF2B5EF4-FFF2-40B4-BE49-F238E27FC236}">
                <a16:creationId xmlns:a16="http://schemas.microsoft.com/office/drawing/2014/main" id="{00611811-A1BD-00DE-68B3-48850F294D45}"/>
              </a:ext>
            </a:extLst>
          </p:cNvPr>
          <p:cNvPicPr>
            <a:picLocks noChangeAspect="1"/>
          </p:cNvPicPr>
          <p:nvPr/>
        </p:nvPicPr>
        <p:blipFill>
          <a:blip r:embed="rId2"/>
          <a:srcRect l="62716"/>
          <a:stretch/>
        </p:blipFill>
        <p:spPr>
          <a:xfrm>
            <a:off x="9635066" y="0"/>
            <a:ext cx="2556934" cy="6858000"/>
          </a:xfrm>
          <a:prstGeom prst="rect">
            <a:avLst/>
          </a:prstGeom>
        </p:spPr>
      </p:pic>
      <p:sp>
        <p:nvSpPr>
          <p:cNvPr id="2" name="Title 1">
            <a:extLst>
              <a:ext uri="{FF2B5EF4-FFF2-40B4-BE49-F238E27FC236}">
                <a16:creationId xmlns:a16="http://schemas.microsoft.com/office/drawing/2014/main" id="{5A1FB472-0E6D-56B5-E7F7-EA33710FE880}"/>
              </a:ext>
            </a:extLst>
          </p:cNvPr>
          <p:cNvSpPr>
            <a:spLocks noGrp="1"/>
          </p:cNvSpPr>
          <p:nvPr>
            <p:ph type="ctrTitle"/>
          </p:nvPr>
        </p:nvSpPr>
        <p:spPr>
          <a:xfrm>
            <a:off x="871720" y="687169"/>
            <a:ext cx="9144000" cy="1030532"/>
          </a:xfrm>
        </p:spPr>
        <p:txBody>
          <a:bodyPr>
            <a:normAutofit/>
          </a:bodyPr>
          <a:lstStyle/>
          <a:p>
            <a:pPr algn="l"/>
            <a:r>
              <a:rPr lang="en-US" sz="5000" b="1">
                <a:solidFill>
                  <a:srgbClr val="007030"/>
                </a:solidFill>
                <a:latin typeface="Source Sans Pro"/>
                <a:ea typeface="Source Sans Pro"/>
              </a:rPr>
              <a:t>Career Center Offerings</a:t>
            </a:r>
            <a:endParaRPr lang="en-US"/>
          </a:p>
        </p:txBody>
      </p:sp>
      <p:pic>
        <p:nvPicPr>
          <p:cNvPr id="3" name="Picture 2" descr="A green text on a black background&#10;&#10;Description automatically generated">
            <a:extLst>
              <a:ext uri="{FF2B5EF4-FFF2-40B4-BE49-F238E27FC236}">
                <a16:creationId xmlns:a16="http://schemas.microsoft.com/office/drawing/2014/main" id="{CCE9BCFF-7F00-2436-418A-BCF9D759F6FA}"/>
              </a:ext>
            </a:extLst>
          </p:cNvPr>
          <p:cNvPicPr>
            <a:picLocks noChangeAspect="1"/>
          </p:cNvPicPr>
          <p:nvPr/>
        </p:nvPicPr>
        <p:blipFill>
          <a:blip r:embed="rId3"/>
          <a:stretch>
            <a:fillRect/>
          </a:stretch>
        </p:blipFill>
        <p:spPr>
          <a:xfrm>
            <a:off x="873790" y="5707456"/>
            <a:ext cx="3635096" cy="952570"/>
          </a:xfrm>
          <a:prstGeom prst="rect">
            <a:avLst/>
          </a:prstGeom>
        </p:spPr>
      </p:pic>
      <p:sp>
        <p:nvSpPr>
          <p:cNvPr id="6" name="Content Placeholder 2">
            <a:extLst>
              <a:ext uri="{FF2B5EF4-FFF2-40B4-BE49-F238E27FC236}">
                <a16:creationId xmlns:a16="http://schemas.microsoft.com/office/drawing/2014/main" id="{F8392B51-A31E-6DE4-6490-CE8D93267957}"/>
              </a:ext>
            </a:extLst>
          </p:cNvPr>
          <p:cNvSpPr txBox="1">
            <a:spLocks/>
          </p:cNvSpPr>
          <p:nvPr/>
        </p:nvSpPr>
        <p:spPr>
          <a:xfrm>
            <a:off x="868278" y="1825625"/>
            <a:ext cx="8760996" cy="430120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a:solidFill>
                  <a:schemeClr val="tx2"/>
                </a:solidFill>
                <a:latin typeface="Source Sans Pro"/>
                <a:ea typeface="Source Sans Pro"/>
              </a:rPr>
              <a:t>Individualized career coaching</a:t>
            </a:r>
            <a:endParaRPr lang="en-US" sz="2000">
              <a:solidFill>
                <a:schemeClr val="tx2"/>
              </a:solidFill>
              <a:latin typeface="Source Sans Pro" panose="020B0503030403020204" pitchFamily="34" charset="0"/>
              <a:ea typeface="Source Sans Pro"/>
            </a:endParaRPr>
          </a:p>
          <a:p>
            <a:pPr marL="342900" indent="-342900" algn="l">
              <a:buFont typeface="Arial" panose="020B0604020202020204" pitchFamily="34" charset="0"/>
              <a:buChar char="•"/>
            </a:pPr>
            <a:r>
              <a:rPr lang="en-US" sz="2000">
                <a:solidFill>
                  <a:schemeClr val="tx2"/>
                </a:solidFill>
                <a:latin typeface="Source Sans Pro"/>
                <a:ea typeface="Source Sans Pro"/>
              </a:rPr>
              <a:t>Resume and cover letter workshops</a:t>
            </a:r>
            <a:endParaRPr lang="en-US" sz="2000">
              <a:solidFill>
                <a:schemeClr val="tx2"/>
              </a:solidFill>
              <a:latin typeface="Source Sans Pro" panose="020B0503030403020204" pitchFamily="34" charset="0"/>
              <a:ea typeface="Source Sans Pro"/>
            </a:endParaRPr>
          </a:p>
          <a:p>
            <a:pPr marL="342900" indent="-342900" algn="l">
              <a:buFont typeface="Arial" panose="020B0604020202020204" pitchFamily="34" charset="0"/>
              <a:buChar char="•"/>
            </a:pPr>
            <a:r>
              <a:rPr lang="en-US" sz="2000">
                <a:solidFill>
                  <a:schemeClr val="tx2"/>
                </a:solidFill>
                <a:latin typeface="Source Sans Pro"/>
                <a:ea typeface="Source Sans Pro"/>
              </a:rPr>
              <a:t>Job search resources (Handshake and more)</a:t>
            </a:r>
            <a:endParaRPr lang="en-US" sz="2000">
              <a:solidFill>
                <a:schemeClr val="tx2"/>
              </a:solidFill>
              <a:latin typeface="Source Sans Pro" panose="020B0503030403020204" pitchFamily="34" charset="0"/>
              <a:ea typeface="Source Sans Pro"/>
            </a:endParaRPr>
          </a:p>
          <a:p>
            <a:pPr marL="342900" indent="-342900" algn="l">
              <a:buChar char="•"/>
            </a:pPr>
            <a:r>
              <a:rPr lang="en-US" sz="2000" err="1">
                <a:solidFill>
                  <a:schemeClr val="tx2"/>
                </a:solidFill>
                <a:latin typeface="Source Sans Pro"/>
                <a:ea typeface="Source Sans Pro"/>
              </a:rPr>
              <a:t>BigInterview</a:t>
            </a:r>
            <a:r>
              <a:rPr lang="en-US" sz="2000">
                <a:solidFill>
                  <a:schemeClr val="tx2"/>
                </a:solidFill>
                <a:latin typeface="Source Sans Pro"/>
                <a:ea typeface="Source Sans Pro"/>
              </a:rPr>
              <a:t>: Interview lessons and practice sessions</a:t>
            </a:r>
            <a:endParaRPr lang="en-US" sz="2000">
              <a:solidFill>
                <a:schemeClr val="tx2"/>
              </a:solidFill>
              <a:latin typeface="Source Sans Pro" panose="020B0503030403020204" pitchFamily="34" charset="0"/>
              <a:ea typeface="Source Sans Pro"/>
            </a:endParaRPr>
          </a:p>
          <a:p>
            <a:pPr marL="342900" indent="-342900" algn="l">
              <a:buChar char="•"/>
            </a:pPr>
            <a:endParaRPr lang="en-US" sz="2000">
              <a:solidFill>
                <a:schemeClr val="tx2"/>
              </a:solidFill>
              <a:latin typeface="Source Sans Pro" panose="020B0503030403020204" pitchFamily="34" charset="0"/>
              <a:ea typeface="Source Sans Pro" panose="020B0503030403020204" pitchFamily="34" charset="0"/>
            </a:endParaRPr>
          </a:p>
          <a:p>
            <a:pPr algn="l"/>
            <a:r>
              <a:rPr lang="en-US" sz="2000" b="1">
                <a:solidFill>
                  <a:schemeClr val="tx2"/>
                </a:solidFill>
                <a:latin typeface="Source Sans Pro"/>
                <a:ea typeface="Source Sans Pro"/>
              </a:rPr>
              <a:t>Departmental Career Services</a:t>
            </a:r>
            <a:endParaRPr lang="en-US" sz="2000" b="1">
              <a:solidFill>
                <a:schemeClr val="tx2"/>
              </a:solidFill>
              <a:latin typeface="Source Sans Pro" panose="020B0503030403020204" pitchFamily="34" charset="0"/>
              <a:ea typeface="Source Sans Pro" panose="020B0503030403020204" pitchFamily="34" charset="0"/>
            </a:endParaRPr>
          </a:p>
          <a:p>
            <a:pPr marL="285750" indent="-285750" algn="l">
              <a:buFont typeface="Arial"/>
              <a:buChar char="•"/>
            </a:pPr>
            <a:r>
              <a:rPr lang="en-US" sz="2000">
                <a:solidFill>
                  <a:schemeClr val="tx2"/>
                </a:solidFill>
                <a:latin typeface="Source Sans Pro"/>
                <a:ea typeface="+mn-lt"/>
                <a:cs typeface="+mn-lt"/>
                <a:hlinkClick r:id="rId4">
                  <a:extLst>
                    <a:ext uri="{A12FA001-AC4F-418D-AE19-62706E023703}">
                      <ahyp:hlinkClr xmlns:ahyp="http://schemas.microsoft.com/office/drawing/2018/hyperlinkcolor" val="tx"/>
                    </a:ext>
                  </a:extLst>
                </a:hlinkClick>
              </a:rPr>
              <a:t>Lundquist College of Business Mohr Career Services</a:t>
            </a:r>
            <a:endParaRPr lang="en-US" sz="2000">
              <a:solidFill>
                <a:schemeClr val="tx2"/>
              </a:solidFill>
              <a:latin typeface="Source Sans Pro"/>
              <a:ea typeface="+mn-lt"/>
              <a:cs typeface="+mn-lt"/>
            </a:endParaRPr>
          </a:p>
          <a:p>
            <a:pPr marL="285750" indent="-285750" algn="l">
              <a:buFont typeface="Arial"/>
              <a:buChar char="•"/>
            </a:pPr>
            <a:r>
              <a:rPr lang="en-US" sz="2000">
                <a:solidFill>
                  <a:schemeClr val="tx2"/>
                </a:solidFill>
                <a:latin typeface="Source Sans Pro"/>
                <a:ea typeface="+mn-lt"/>
                <a:cs typeface="+mn-lt"/>
                <a:hlinkClick r:id="rId5">
                  <a:extLst>
                    <a:ext uri="{A12FA001-AC4F-418D-AE19-62706E023703}">
                      <ahyp:hlinkClr xmlns:ahyp="http://schemas.microsoft.com/office/drawing/2018/hyperlinkcolor" val="tx"/>
                    </a:ext>
                  </a:extLst>
                </a:hlinkClick>
              </a:rPr>
              <a:t>College of Design Career Services</a:t>
            </a:r>
            <a:endParaRPr lang="en-US" sz="2000">
              <a:solidFill>
                <a:schemeClr val="tx2"/>
              </a:solidFill>
              <a:latin typeface="Source Sans Pro"/>
              <a:ea typeface="+mn-lt"/>
              <a:cs typeface="+mn-lt"/>
            </a:endParaRPr>
          </a:p>
          <a:p>
            <a:pPr marL="285750" indent="-285750" algn="l">
              <a:buFont typeface="Arial"/>
              <a:buChar char="•"/>
            </a:pPr>
            <a:r>
              <a:rPr lang="en-US" sz="2000">
                <a:solidFill>
                  <a:schemeClr val="tx2"/>
                </a:solidFill>
                <a:latin typeface="Source Sans Pro"/>
                <a:ea typeface="+mn-lt"/>
                <a:cs typeface="+mn-lt"/>
                <a:hlinkClick r:id="rId6">
                  <a:extLst>
                    <a:ext uri="{A12FA001-AC4F-418D-AE19-62706E023703}">
                      <ahyp:hlinkClr xmlns:ahyp="http://schemas.microsoft.com/office/drawing/2018/hyperlinkcolor" val="tx"/>
                    </a:ext>
                  </a:extLst>
                </a:hlinkClick>
              </a:rPr>
              <a:t>School of Journalism and Communications Career Services</a:t>
            </a:r>
            <a:endParaRPr lang="en-US" sz="2000">
              <a:solidFill>
                <a:schemeClr val="tx2"/>
              </a:solidFill>
              <a:latin typeface="Source Sans Pro"/>
              <a:ea typeface="+mn-lt"/>
              <a:cs typeface="+mn-lt"/>
            </a:endParaRPr>
          </a:p>
          <a:p>
            <a:pPr marL="285750" indent="-285750" algn="l">
              <a:buFont typeface="Arial"/>
              <a:buChar char="•"/>
            </a:pPr>
            <a:r>
              <a:rPr lang="en-US" sz="2000">
                <a:solidFill>
                  <a:schemeClr val="tx2"/>
                </a:solidFill>
                <a:latin typeface="Source Sans Pro"/>
                <a:ea typeface="+mn-lt"/>
                <a:cs typeface="+mn-lt"/>
                <a:hlinkClick r:id="rId7">
                  <a:extLst>
                    <a:ext uri="{A12FA001-AC4F-418D-AE19-62706E023703}">
                      <ahyp:hlinkClr xmlns:ahyp="http://schemas.microsoft.com/office/drawing/2018/hyperlinkcolor" val="tx"/>
                    </a:ext>
                  </a:extLst>
                </a:hlinkClick>
              </a:rPr>
              <a:t>School of Music and Dance</a:t>
            </a:r>
            <a:endParaRPr lang="en-US" sz="2000">
              <a:solidFill>
                <a:schemeClr val="tx2"/>
              </a:solidFill>
              <a:latin typeface="Source Sans Pro"/>
              <a:ea typeface="+mn-lt"/>
              <a:cs typeface="+mn-lt"/>
            </a:endParaRPr>
          </a:p>
          <a:p>
            <a:pPr algn="l"/>
            <a:endParaRPr lang="en-US" sz="200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282105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30"/>
        </a:solidFill>
        <a:effectLst/>
      </p:bgPr>
    </p:bg>
    <p:spTree>
      <p:nvGrpSpPr>
        <p:cNvPr id="1" name="">
          <a:extLst>
            <a:ext uri="{FF2B5EF4-FFF2-40B4-BE49-F238E27FC236}">
              <a16:creationId xmlns:a16="http://schemas.microsoft.com/office/drawing/2014/main" id="{E2CDD505-3BE7-7656-636F-64FAF9AD2BDD}"/>
            </a:ext>
          </a:extLst>
        </p:cNvPr>
        <p:cNvGrpSpPr/>
        <p:nvPr/>
      </p:nvGrpSpPr>
      <p:grpSpPr>
        <a:xfrm>
          <a:off x="0" y="0"/>
          <a:ext cx="0" cy="0"/>
          <a:chOff x="0" y="0"/>
          <a:chExt cx="0" cy="0"/>
        </a:xfrm>
      </p:grpSpPr>
      <p:pic>
        <p:nvPicPr>
          <p:cNvPr id="5" name="Picture 4" descr="A black and yellow diagonal lines&#10;&#10;Description automatically generated">
            <a:extLst>
              <a:ext uri="{FF2B5EF4-FFF2-40B4-BE49-F238E27FC236}">
                <a16:creationId xmlns:a16="http://schemas.microsoft.com/office/drawing/2014/main" id="{F4B2AC60-325E-6A6A-AC28-EDBFA69BABEC}"/>
              </a:ext>
            </a:extLst>
          </p:cNvPr>
          <p:cNvPicPr>
            <a:picLocks noChangeAspect="1"/>
          </p:cNvPicPr>
          <p:nvPr/>
        </p:nvPicPr>
        <p:blipFill>
          <a:blip r:embed="rId2"/>
          <a:srcRect l="55298"/>
          <a:stretch/>
        </p:blipFill>
        <p:spPr>
          <a:xfrm>
            <a:off x="9635065" y="0"/>
            <a:ext cx="3065621" cy="6858000"/>
          </a:xfrm>
          <a:prstGeom prst="rect">
            <a:avLst/>
          </a:prstGeom>
        </p:spPr>
      </p:pic>
      <p:sp>
        <p:nvSpPr>
          <p:cNvPr id="2" name="Title 1">
            <a:extLst>
              <a:ext uri="{FF2B5EF4-FFF2-40B4-BE49-F238E27FC236}">
                <a16:creationId xmlns:a16="http://schemas.microsoft.com/office/drawing/2014/main" id="{0293DA60-D093-98F8-01C3-1275C510DE3C}"/>
              </a:ext>
            </a:extLst>
          </p:cNvPr>
          <p:cNvSpPr>
            <a:spLocks noGrp="1"/>
          </p:cNvSpPr>
          <p:nvPr>
            <p:ph type="ctrTitle"/>
          </p:nvPr>
        </p:nvSpPr>
        <p:spPr>
          <a:xfrm>
            <a:off x="1063059" y="1014934"/>
            <a:ext cx="9144000" cy="1952002"/>
          </a:xfrm>
        </p:spPr>
        <p:txBody>
          <a:bodyPr>
            <a:normAutofit/>
          </a:bodyPr>
          <a:lstStyle/>
          <a:p>
            <a:pPr algn="l"/>
            <a:r>
              <a:rPr lang="en-US" sz="5000" b="1">
                <a:solidFill>
                  <a:srgbClr val="FBE31A"/>
                </a:solidFill>
                <a:latin typeface="Source Sans Pro"/>
                <a:ea typeface="Source Sans Pro"/>
              </a:rPr>
              <a:t>Trivia Time! </a:t>
            </a:r>
            <a:endParaRPr lang="en-US"/>
          </a:p>
        </p:txBody>
      </p:sp>
      <p:pic>
        <p:nvPicPr>
          <p:cNvPr id="3" name="Picture 2" descr="A black background with white text&#10;&#10;Description automatically generated">
            <a:extLst>
              <a:ext uri="{FF2B5EF4-FFF2-40B4-BE49-F238E27FC236}">
                <a16:creationId xmlns:a16="http://schemas.microsoft.com/office/drawing/2014/main" id="{D7A8F3E3-69A8-E8C5-67D4-582351A077CA}"/>
              </a:ext>
            </a:extLst>
          </p:cNvPr>
          <p:cNvPicPr>
            <a:picLocks noChangeAspect="1"/>
          </p:cNvPicPr>
          <p:nvPr/>
        </p:nvPicPr>
        <p:blipFill>
          <a:blip r:embed="rId3"/>
          <a:stretch>
            <a:fillRect/>
          </a:stretch>
        </p:blipFill>
        <p:spPr>
          <a:xfrm>
            <a:off x="831260" y="5629738"/>
            <a:ext cx="3757178" cy="984562"/>
          </a:xfrm>
          <a:prstGeom prst="rect">
            <a:avLst/>
          </a:prstGeom>
        </p:spPr>
      </p:pic>
    </p:spTree>
    <p:extLst>
      <p:ext uri="{BB962C8B-B14F-4D97-AF65-F5344CB8AC3E}">
        <p14:creationId xmlns:p14="http://schemas.microsoft.com/office/powerpoint/2010/main" val="2481422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030"/>
        </a:solidFill>
        <a:effectLst/>
      </p:bgPr>
    </p:bg>
    <p:spTree>
      <p:nvGrpSpPr>
        <p:cNvPr id="1" name="">
          <a:extLst>
            <a:ext uri="{FF2B5EF4-FFF2-40B4-BE49-F238E27FC236}">
              <a16:creationId xmlns:a16="http://schemas.microsoft.com/office/drawing/2014/main" id="{971B860B-7B8F-A616-E078-CBE1DA571D05}"/>
            </a:ext>
          </a:extLst>
        </p:cNvPr>
        <p:cNvGrpSpPr/>
        <p:nvPr/>
      </p:nvGrpSpPr>
      <p:grpSpPr>
        <a:xfrm>
          <a:off x="0" y="0"/>
          <a:ext cx="0" cy="0"/>
          <a:chOff x="0" y="0"/>
          <a:chExt cx="0" cy="0"/>
        </a:xfrm>
      </p:grpSpPr>
      <p:pic>
        <p:nvPicPr>
          <p:cNvPr id="5" name="Picture 4" descr="A black and yellow diagonal lines&#10;&#10;Description automatically generated">
            <a:extLst>
              <a:ext uri="{FF2B5EF4-FFF2-40B4-BE49-F238E27FC236}">
                <a16:creationId xmlns:a16="http://schemas.microsoft.com/office/drawing/2014/main" id="{AFC396EF-C959-6613-B3DA-C3DA70602C9C}"/>
              </a:ext>
            </a:extLst>
          </p:cNvPr>
          <p:cNvPicPr>
            <a:picLocks noChangeAspect="1"/>
          </p:cNvPicPr>
          <p:nvPr/>
        </p:nvPicPr>
        <p:blipFill>
          <a:blip r:embed="rId2"/>
          <a:srcRect l="55298"/>
          <a:stretch/>
        </p:blipFill>
        <p:spPr>
          <a:xfrm>
            <a:off x="9635065" y="0"/>
            <a:ext cx="3065621" cy="6858000"/>
          </a:xfrm>
          <a:prstGeom prst="rect">
            <a:avLst/>
          </a:prstGeom>
        </p:spPr>
      </p:pic>
      <p:sp>
        <p:nvSpPr>
          <p:cNvPr id="2" name="Title 1">
            <a:extLst>
              <a:ext uri="{FF2B5EF4-FFF2-40B4-BE49-F238E27FC236}">
                <a16:creationId xmlns:a16="http://schemas.microsoft.com/office/drawing/2014/main" id="{B924EB53-E2ED-48A5-DE61-1F4C7DB32B4B}"/>
              </a:ext>
            </a:extLst>
          </p:cNvPr>
          <p:cNvSpPr>
            <a:spLocks noGrp="1"/>
          </p:cNvSpPr>
          <p:nvPr>
            <p:ph type="ctrTitle"/>
          </p:nvPr>
        </p:nvSpPr>
        <p:spPr>
          <a:xfrm>
            <a:off x="734976" y="2242601"/>
            <a:ext cx="9144000" cy="1952002"/>
          </a:xfrm>
        </p:spPr>
        <p:txBody>
          <a:bodyPr vert="horz" lIns="91440" tIns="45720" rIns="91440" bIns="45720" rtlCol="0" anchor="ctr">
            <a:normAutofit/>
          </a:bodyPr>
          <a:lstStyle/>
          <a:p>
            <a:r>
              <a:rPr lang="en-US" sz="5000" b="1">
                <a:solidFill>
                  <a:srgbClr val="FBE31A"/>
                </a:solidFill>
                <a:latin typeface="Source Sans Pro"/>
                <a:ea typeface="Source Sans Pro"/>
              </a:rPr>
              <a:t>Thank you! </a:t>
            </a:r>
            <a:endParaRPr lang="en-US"/>
          </a:p>
        </p:txBody>
      </p:sp>
      <p:pic>
        <p:nvPicPr>
          <p:cNvPr id="3" name="Picture 2" descr="A black background with white text&#10;&#10;Description automatically generated">
            <a:extLst>
              <a:ext uri="{FF2B5EF4-FFF2-40B4-BE49-F238E27FC236}">
                <a16:creationId xmlns:a16="http://schemas.microsoft.com/office/drawing/2014/main" id="{8E4FE30A-AF1D-0639-65DB-9FAF37091A82}"/>
              </a:ext>
            </a:extLst>
          </p:cNvPr>
          <p:cNvPicPr>
            <a:picLocks noChangeAspect="1"/>
          </p:cNvPicPr>
          <p:nvPr/>
        </p:nvPicPr>
        <p:blipFill>
          <a:blip r:embed="rId3"/>
          <a:stretch>
            <a:fillRect/>
          </a:stretch>
        </p:blipFill>
        <p:spPr>
          <a:xfrm>
            <a:off x="831260" y="5629738"/>
            <a:ext cx="3757178" cy="984562"/>
          </a:xfrm>
          <a:prstGeom prst="rect">
            <a:avLst/>
          </a:prstGeom>
        </p:spPr>
      </p:pic>
    </p:spTree>
    <p:extLst>
      <p:ext uri="{BB962C8B-B14F-4D97-AF65-F5344CB8AC3E}">
        <p14:creationId xmlns:p14="http://schemas.microsoft.com/office/powerpoint/2010/main" val="1028379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30"/>
        </a:solidFill>
        <a:effectLst/>
      </p:bgPr>
    </p:bg>
    <p:spTree>
      <p:nvGrpSpPr>
        <p:cNvPr id="1" name="">
          <a:extLst>
            <a:ext uri="{FF2B5EF4-FFF2-40B4-BE49-F238E27FC236}">
              <a16:creationId xmlns:a16="http://schemas.microsoft.com/office/drawing/2014/main" id="{A6E66A55-0A8D-6CE1-9863-5A3DA180EF75}"/>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5D22427E-3B9B-6909-61CD-C4EA43761AE7}"/>
              </a:ext>
            </a:extLst>
          </p:cNvPr>
          <p:cNvSpPr txBox="1"/>
          <p:nvPr/>
        </p:nvSpPr>
        <p:spPr>
          <a:xfrm>
            <a:off x="558800" y="482600"/>
            <a:ext cx="8788400" cy="88900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7370"/>
              </a:lnSpc>
            </a:pPr>
            <a:r>
              <a:rPr lang="en-US" sz="4800">
                <a:solidFill>
                  <a:srgbClr val="FFFFFF"/>
                </a:solidFill>
                <a:latin typeface="United Serif Reg 2"/>
              </a:rPr>
              <a:t>GEO Upcoming Workshops</a:t>
            </a:r>
          </a:p>
        </p:txBody>
      </p:sp>
      <p:sp>
        <p:nvSpPr>
          <p:cNvPr id="14" name="TextBox 13">
            <a:extLst>
              <a:ext uri="{FF2B5EF4-FFF2-40B4-BE49-F238E27FC236}">
                <a16:creationId xmlns:a16="http://schemas.microsoft.com/office/drawing/2014/main" id="{49A14E73-89E5-7F78-C475-D3198BE39375}"/>
              </a:ext>
            </a:extLst>
          </p:cNvPr>
          <p:cNvSpPr txBox="1"/>
          <p:nvPr/>
        </p:nvSpPr>
        <p:spPr>
          <a:xfrm>
            <a:off x="7826668" y="925402"/>
            <a:ext cx="3822273" cy="420564"/>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133">
                <a:solidFill>
                  <a:srgbClr val="FFE31A"/>
                </a:solidFill>
              </a:rPr>
              <a:t>https://geo.uoregon.edu/events</a:t>
            </a:r>
          </a:p>
        </p:txBody>
      </p:sp>
      <p:sp>
        <p:nvSpPr>
          <p:cNvPr id="15" name="Freeform 10">
            <a:extLst>
              <a:ext uri="{FF2B5EF4-FFF2-40B4-BE49-F238E27FC236}">
                <a16:creationId xmlns:a16="http://schemas.microsoft.com/office/drawing/2014/main" id="{3DD02514-91BC-FD6B-7DBD-FB36E38EC62C}"/>
              </a:ext>
            </a:extLst>
          </p:cNvPr>
          <p:cNvSpPr/>
          <p:nvPr/>
        </p:nvSpPr>
        <p:spPr>
          <a:xfrm>
            <a:off x="10820400" y="155151"/>
            <a:ext cx="626552" cy="654899"/>
          </a:xfrm>
          <a:custGeom>
            <a:avLst/>
            <a:gdLst/>
            <a:ahLst/>
            <a:cxnLst/>
            <a:rect l="l" t="t" r="r" b="b"/>
            <a:pathLst>
              <a:path w="1597893" h="1597893">
                <a:moveTo>
                  <a:pt x="0" y="0"/>
                </a:moveTo>
                <a:lnTo>
                  <a:pt x="1597893" y="0"/>
                </a:lnTo>
                <a:lnTo>
                  <a:pt x="1597893" y="1597893"/>
                </a:lnTo>
                <a:lnTo>
                  <a:pt x="0" y="1597893"/>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3" name="Picture 2" descr="A person in a duck garment&#10;&#10;AI-generated content may be incorrect.">
            <a:extLst>
              <a:ext uri="{FF2B5EF4-FFF2-40B4-BE49-F238E27FC236}">
                <a16:creationId xmlns:a16="http://schemas.microsoft.com/office/drawing/2014/main" id="{61FDD867-C1E0-2AEB-AA28-EBE622070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 y="0"/>
            <a:ext cx="12192000" cy="6858000"/>
          </a:xfrm>
          <a:prstGeom prst="rect">
            <a:avLst/>
          </a:prstGeom>
        </p:spPr>
      </p:pic>
    </p:spTree>
    <p:extLst>
      <p:ext uri="{BB962C8B-B14F-4D97-AF65-F5344CB8AC3E}">
        <p14:creationId xmlns:p14="http://schemas.microsoft.com/office/powerpoint/2010/main" val="829958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rgbClr val="007030"/>
        </a:solidFill>
        <a:effectLst/>
      </p:bgPr>
    </p:bg>
    <p:spTree>
      <p:nvGrpSpPr>
        <p:cNvPr id="1" name=""/>
        <p:cNvGrpSpPr/>
        <p:nvPr/>
      </p:nvGrpSpPr>
      <p:grpSpPr>
        <a:xfrm>
          <a:off x="0" y="0"/>
          <a:ext cx="0" cy="0"/>
          <a:chOff x="0" y="0"/>
          <a:chExt cx="0" cy="0"/>
        </a:xfrm>
      </p:grpSpPr>
      <p:pic>
        <p:nvPicPr>
          <p:cNvPr id="8" name="Picture 7" descr="A black background with white text&#10;&#10;Description automatically generated">
            <a:extLst>
              <a:ext uri="{FF2B5EF4-FFF2-40B4-BE49-F238E27FC236}">
                <a16:creationId xmlns:a16="http://schemas.microsoft.com/office/drawing/2014/main" id="{53F79461-777F-B77B-80AB-3A8F031AC3B0}"/>
              </a:ext>
            </a:extLst>
          </p:cNvPr>
          <p:cNvPicPr>
            <a:picLocks noChangeAspect="1"/>
          </p:cNvPicPr>
          <p:nvPr/>
        </p:nvPicPr>
        <p:blipFill>
          <a:blip r:embed="rId3"/>
          <a:stretch>
            <a:fillRect/>
          </a:stretch>
        </p:blipFill>
        <p:spPr>
          <a:xfrm>
            <a:off x="831260" y="5629738"/>
            <a:ext cx="3757178" cy="984562"/>
          </a:xfrm>
          <a:prstGeom prst="rect">
            <a:avLst/>
          </a:prstGeom>
        </p:spPr>
      </p:pic>
      <p:sp>
        <p:nvSpPr>
          <p:cNvPr id="2" name="Title 1">
            <a:extLst>
              <a:ext uri="{FF2B5EF4-FFF2-40B4-BE49-F238E27FC236}">
                <a16:creationId xmlns:a16="http://schemas.microsoft.com/office/drawing/2014/main" id="{BCA42845-A025-DFC6-1359-9D90F8E38C52}"/>
              </a:ext>
            </a:extLst>
          </p:cNvPr>
          <p:cNvSpPr>
            <a:spLocks noGrp="1"/>
          </p:cNvSpPr>
          <p:nvPr>
            <p:ph type="ctrTitle"/>
          </p:nvPr>
        </p:nvSpPr>
        <p:spPr>
          <a:xfrm>
            <a:off x="1101970" y="1579138"/>
            <a:ext cx="9144000" cy="1030532"/>
          </a:xfrm>
        </p:spPr>
        <p:txBody>
          <a:bodyPr>
            <a:normAutofit/>
          </a:bodyPr>
          <a:lstStyle/>
          <a:p>
            <a:pPr algn="l"/>
            <a:r>
              <a:rPr lang="en-US" sz="5000" b="1">
                <a:solidFill>
                  <a:srgbClr val="FBE31A"/>
                </a:solidFill>
                <a:latin typeface="Source Sans Pro" panose="020B0503030403020204" pitchFamily="34" charset="0"/>
              </a:rPr>
              <a:t>Title Slide Option 1 (UO Green)</a:t>
            </a:r>
          </a:p>
        </p:txBody>
      </p:sp>
      <p:sp>
        <p:nvSpPr>
          <p:cNvPr id="3" name="Subtitle 2">
            <a:extLst>
              <a:ext uri="{FF2B5EF4-FFF2-40B4-BE49-F238E27FC236}">
                <a16:creationId xmlns:a16="http://schemas.microsoft.com/office/drawing/2014/main" id="{B4113590-46DA-A9FE-1283-B9710080D16A}"/>
              </a:ext>
            </a:extLst>
          </p:cNvPr>
          <p:cNvSpPr>
            <a:spLocks noGrp="1"/>
          </p:cNvSpPr>
          <p:nvPr>
            <p:ph type="subTitle" idx="1"/>
          </p:nvPr>
        </p:nvSpPr>
        <p:spPr>
          <a:xfrm>
            <a:off x="1101970" y="2609670"/>
            <a:ext cx="9144000" cy="635854"/>
          </a:xfrm>
        </p:spPr>
        <p:txBody>
          <a:bodyPr>
            <a:normAutofit/>
          </a:bodyPr>
          <a:lstStyle/>
          <a:p>
            <a:pPr algn="l"/>
            <a:r>
              <a:rPr lang="en-US" sz="3000">
                <a:solidFill>
                  <a:srgbClr val="FBE31A"/>
                </a:solidFill>
                <a:latin typeface="Source Sans Pro" panose="020B0503030403020204" pitchFamily="34" charset="0"/>
              </a:rPr>
              <a:t>Global Education Oregon</a:t>
            </a:r>
          </a:p>
        </p:txBody>
      </p:sp>
      <p:sp>
        <p:nvSpPr>
          <p:cNvPr id="4" name="Subtitle 2">
            <a:extLst>
              <a:ext uri="{FF2B5EF4-FFF2-40B4-BE49-F238E27FC236}">
                <a16:creationId xmlns:a16="http://schemas.microsoft.com/office/drawing/2014/main" id="{93468690-113F-A8CE-5024-6020ABC9F580}"/>
              </a:ext>
            </a:extLst>
          </p:cNvPr>
          <p:cNvSpPr txBox="1">
            <a:spLocks/>
          </p:cNvSpPr>
          <p:nvPr/>
        </p:nvSpPr>
        <p:spPr>
          <a:xfrm>
            <a:off x="1101970" y="3717926"/>
            <a:ext cx="9144000" cy="6358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err="1">
                <a:solidFill>
                  <a:srgbClr val="FBE31A"/>
                </a:solidFill>
                <a:latin typeface="Source Sans Pro" panose="020B0503030403020204" pitchFamily="34" charset="0"/>
              </a:rPr>
              <a:t>Firstname</a:t>
            </a:r>
            <a:r>
              <a:rPr lang="en-US">
                <a:solidFill>
                  <a:srgbClr val="FBE31A"/>
                </a:solidFill>
                <a:latin typeface="Source Sans Pro" panose="020B0503030403020204" pitchFamily="34" charset="0"/>
              </a:rPr>
              <a:t> </a:t>
            </a:r>
            <a:r>
              <a:rPr lang="en-US" err="1">
                <a:solidFill>
                  <a:srgbClr val="FBE31A"/>
                </a:solidFill>
                <a:latin typeface="Source Sans Pro" panose="020B0503030403020204" pitchFamily="34" charset="0"/>
              </a:rPr>
              <a:t>Lastname</a:t>
            </a:r>
            <a:r>
              <a:rPr lang="en-US">
                <a:solidFill>
                  <a:srgbClr val="FBE31A"/>
                </a:solidFill>
                <a:latin typeface="Source Sans Pro" panose="020B0503030403020204" pitchFamily="34" charset="0"/>
              </a:rPr>
              <a:t>, University of Oregon</a:t>
            </a:r>
          </a:p>
        </p:txBody>
      </p:sp>
      <p:sp>
        <p:nvSpPr>
          <p:cNvPr id="6" name="Subtitle 2">
            <a:extLst>
              <a:ext uri="{FF2B5EF4-FFF2-40B4-BE49-F238E27FC236}">
                <a16:creationId xmlns:a16="http://schemas.microsoft.com/office/drawing/2014/main" id="{ECEDCC14-93FA-55BA-458F-474688D1446F}"/>
              </a:ext>
            </a:extLst>
          </p:cNvPr>
          <p:cNvSpPr txBox="1">
            <a:spLocks/>
          </p:cNvSpPr>
          <p:nvPr/>
        </p:nvSpPr>
        <p:spPr>
          <a:xfrm>
            <a:off x="1101970" y="4216000"/>
            <a:ext cx="9144000" cy="6358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a:solidFill>
                  <a:srgbClr val="FBE31A"/>
                </a:solidFill>
                <a:latin typeface="Source Sans Pro" panose="020B0503030403020204" pitchFamily="34" charset="0"/>
              </a:rPr>
              <a:t>Month, Day, Year</a:t>
            </a:r>
          </a:p>
        </p:txBody>
      </p:sp>
    </p:spTree>
    <p:extLst>
      <p:ext uri="{BB962C8B-B14F-4D97-AF65-F5344CB8AC3E}">
        <p14:creationId xmlns:p14="http://schemas.microsoft.com/office/powerpoint/2010/main" val="1734928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30"/>
        </a:solidFill>
        <a:effectLst/>
      </p:bgPr>
    </p:bg>
    <p:spTree>
      <p:nvGrpSpPr>
        <p:cNvPr id="1" name="">
          <a:extLst>
            <a:ext uri="{FF2B5EF4-FFF2-40B4-BE49-F238E27FC236}">
              <a16:creationId xmlns:a16="http://schemas.microsoft.com/office/drawing/2014/main" id="{28B0E591-72D7-7157-F1A3-2656CA8680ED}"/>
            </a:ext>
          </a:extLst>
        </p:cNvPr>
        <p:cNvGrpSpPr/>
        <p:nvPr/>
      </p:nvGrpSpPr>
      <p:grpSpPr>
        <a:xfrm>
          <a:off x="0" y="0"/>
          <a:ext cx="0" cy="0"/>
          <a:chOff x="0" y="0"/>
          <a:chExt cx="0" cy="0"/>
        </a:xfrm>
      </p:grpSpPr>
      <p:pic>
        <p:nvPicPr>
          <p:cNvPr id="5" name="Picture 4" descr="A black and yellow diagonal lines&#10;&#10;Description automatically generated">
            <a:extLst>
              <a:ext uri="{FF2B5EF4-FFF2-40B4-BE49-F238E27FC236}">
                <a16:creationId xmlns:a16="http://schemas.microsoft.com/office/drawing/2014/main" id="{CA961EC1-063F-F806-56DC-D7A3128D2B94}"/>
              </a:ext>
            </a:extLst>
          </p:cNvPr>
          <p:cNvPicPr>
            <a:picLocks noChangeAspect="1"/>
          </p:cNvPicPr>
          <p:nvPr/>
        </p:nvPicPr>
        <p:blipFill>
          <a:blip r:embed="rId2"/>
          <a:srcRect l="55298"/>
          <a:stretch/>
        </p:blipFill>
        <p:spPr>
          <a:xfrm>
            <a:off x="9635065" y="0"/>
            <a:ext cx="3065621" cy="6858000"/>
          </a:xfrm>
          <a:prstGeom prst="rect">
            <a:avLst/>
          </a:prstGeom>
        </p:spPr>
      </p:pic>
      <p:sp>
        <p:nvSpPr>
          <p:cNvPr id="2" name="Title 1">
            <a:extLst>
              <a:ext uri="{FF2B5EF4-FFF2-40B4-BE49-F238E27FC236}">
                <a16:creationId xmlns:a16="http://schemas.microsoft.com/office/drawing/2014/main" id="{4E963E65-0EA0-EF64-0FF1-A0A794753158}"/>
              </a:ext>
            </a:extLst>
          </p:cNvPr>
          <p:cNvSpPr>
            <a:spLocks noGrp="1"/>
          </p:cNvSpPr>
          <p:nvPr>
            <p:ph type="ctrTitle"/>
          </p:nvPr>
        </p:nvSpPr>
        <p:spPr>
          <a:xfrm>
            <a:off x="1063059" y="1014934"/>
            <a:ext cx="9144000" cy="1952002"/>
          </a:xfrm>
        </p:spPr>
        <p:txBody>
          <a:bodyPr>
            <a:normAutofit/>
          </a:bodyPr>
          <a:lstStyle/>
          <a:p>
            <a:pPr algn="l"/>
            <a:r>
              <a:rPr lang="en-US" sz="5000" b="1">
                <a:solidFill>
                  <a:srgbClr val="FBE31A"/>
                </a:solidFill>
                <a:latin typeface="Source Sans Pro"/>
                <a:ea typeface="Source Sans Pro"/>
              </a:rPr>
              <a:t>What Employers Are </a:t>
            </a:r>
            <a:br>
              <a:rPr lang="en-US" sz="5000" b="1">
                <a:latin typeface="Source Sans Pro" panose="020B0503030403020204" pitchFamily="34" charset="0"/>
              </a:rPr>
            </a:br>
            <a:r>
              <a:rPr lang="en-US" sz="5000" b="1">
                <a:solidFill>
                  <a:srgbClr val="FBE31A"/>
                </a:solidFill>
                <a:latin typeface="Source Sans Pro"/>
                <a:ea typeface="Source Sans Pro"/>
              </a:rPr>
              <a:t>Looking For?</a:t>
            </a:r>
            <a:endParaRPr lang="en-US" sz="5000" b="1">
              <a:solidFill>
                <a:srgbClr val="FBE31A"/>
              </a:solidFill>
              <a:latin typeface="Source Sans Pro" panose="020B0503030403020204" pitchFamily="34" charset="0"/>
            </a:endParaRPr>
          </a:p>
        </p:txBody>
      </p:sp>
      <p:pic>
        <p:nvPicPr>
          <p:cNvPr id="3" name="Picture 2" descr="A black background with white text&#10;&#10;Description automatically generated">
            <a:extLst>
              <a:ext uri="{FF2B5EF4-FFF2-40B4-BE49-F238E27FC236}">
                <a16:creationId xmlns:a16="http://schemas.microsoft.com/office/drawing/2014/main" id="{18D8D551-34C2-7D7A-F002-C387B18B3588}"/>
              </a:ext>
            </a:extLst>
          </p:cNvPr>
          <p:cNvPicPr>
            <a:picLocks noChangeAspect="1"/>
          </p:cNvPicPr>
          <p:nvPr/>
        </p:nvPicPr>
        <p:blipFill>
          <a:blip r:embed="rId3"/>
          <a:stretch>
            <a:fillRect/>
          </a:stretch>
        </p:blipFill>
        <p:spPr>
          <a:xfrm>
            <a:off x="831260" y="5629738"/>
            <a:ext cx="3757178" cy="984562"/>
          </a:xfrm>
          <a:prstGeom prst="rect">
            <a:avLst/>
          </a:prstGeom>
        </p:spPr>
      </p:pic>
    </p:spTree>
    <p:extLst>
      <p:ext uri="{BB962C8B-B14F-4D97-AF65-F5344CB8AC3E}">
        <p14:creationId xmlns:p14="http://schemas.microsoft.com/office/powerpoint/2010/main" val="111468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FBE31A"/>
        </a:solidFill>
        <a:effectLst/>
      </p:bgPr>
    </p:bg>
    <p:spTree>
      <p:nvGrpSpPr>
        <p:cNvPr id="1" name=""/>
        <p:cNvGrpSpPr/>
        <p:nvPr/>
      </p:nvGrpSpPr>
      <p:grpSpPr>
        <a:xfrm>
          <a:off x="0" y="0"/>
          <a:ext cx="0" cy="0"/>
          <a:chOff x="0" y="0"/>
          <a:chExt cx="0" cy="0"/>
        </a:xfrm>
      </p:grpSpPr>
      <p:pic>
        <p:nvPicPr>
          <p:cNvPr id="8" name="Picture 7" descr="A green text on a black background&#10;&#10;Description automatically generated">
            <a:extLst>
              <a:ext uri="{FF2B5EF4-FFF2-40B4-BE49-F238E27FC236}">
                <a16:creationId xmlns:a16="http://schemas.microsoft.com/office/drawing/2014/main" id="{B0B21439-93FF-9838-2DCC-95785DFBBF50}"/>
              </a:ext>
            </a:extLst>
          </p:cNvPr>
          <p:cNvPicPr>
            <a:picLocks noChangeAspect="1"/>
          </p:cNvPicPr>
          <p:nvPr/>
        </p:nvPicPr>
        <p:blipFill>
          <a:blip r:embed="rId3"/>
          <a:stretch>
            <a:fillRect/>
          </a:stretch>
        </p:blipFill>
        <p:spPr>
          <a:xfrm>
            <a:off x="873790" y="5638183"/>
            <a:ext cx="3635096" cy="952570"/>
          </a:xfrm>
          <a:prstGeom prst="rect">
            <a:avLst/>
          </a:prstGeom>
        </p:spPr>
      </p:pic>
      <p:sp>
        <p:nvSpPr>
          <p:cNvPr id="2" name="Title 1">
            <a:extLst>
              <a:ext uri="{FF2B5EF4-FFF2-40B4-BE49-F238E27FC236}">
                <a16:creationId xmlns:a16="http://schemas.microsoft.com/office/drawing/2014/main" id="{BCA42845-A025-DFC6-1359-9D90F8E38C52}"/>
              </a:ext>
            </a:extLst>
          </p:cNvPr>
          <p:cNvSpPr>
            <a:spLocks noGrp="1"/>
          </p:cNvSpPr>
          <p:nvPr>
            <p:ph type="ctrTitle"/>
          </p:nvPr>
        </p:nvSpPr>
        <p:spPr>
          <a:xfrm>
            <a:off x="1101970" y="1579138"/>
            <a:ext cx="9144000" cy="1030532"/>
          </a:xfrm>
        </p:spPr>
        <p:txBody>
          <a:bodyPr>
            <a:normAutofit/>
          </a:bodyPr>
          <a:lstStyle/>
          <a:p>
            <a:pPr algn="l"/>
            <a:r>
              <a:rPr lang="en-US" sz="5000" b="1">
                <a:solidFill>
                  <a:srgbClr val="007030"/>
                </a:solidFill>
                <a:latin typeface="Source Sans Pro" panose="020B0503030403020204" pitchFamily="34" charset="0"/>
              </a:rPr>
              <a:t>Title Slide Option 1 (UO Green)</a:t>
            </a:r>
          </a:p>
        </p:txBody>
      </p:sp>
      <p:sp>
        <p:nvSpPr>
          <p:cNvPr id="3" name="Subtitle 2">
            <a:extLst>
              <a:ext uri="{FF2B5EF4-FFF2-40B4-BE49-F238E27FC236}">
                <a16:creationId xmlns:a16="http://schemas.microsoft.com/office/drawing/2014/main" id="{B4113590-46DA-A9FE-1283-B9710080D16A}"/>
              </a:ext>
            </a:extLst>
          </p:cNvPr>
          <p:cNvSpPr>
            <a:spLocks noGrp="1"/>
          </p:cNvSpPr>
          <p:nvPr>
            <p:ph type="subTitle" idx="1"/>
          </p:nvPr>
        </p:nvSpPr>
        <p:spPr>
          <a:xfrm>
            <a:off x="1101970" y="2609670"/>
            <a:ext cx="9144000" cy="635854"/>
          </a:xfrm>
        </p:spPr>
        <p:txBody>
          <a:bodyPr>
            <a:normAutofit/>
          </a:bodyPr>
          <a:lstStyle/>
          <a:p>
            <a:pPr algn="l"/>
            <a:r>
              <a:rPr lang="en-US" sz="3000">
                <a:solidFill>
                  <a:srgbClr val="007030"/>
                </a:solidFill>
                <a:latin typeface="Source Sans Pro" panose="020B0503030403020204" pitchFamily="34" charset="0"/>
              </a:rPr>
              <a:t>Global Education Oregon</a:t>
            </a:r>
          </a:p>
        </p:txBody>
      </p:sp>
      <p:sp>
        <p:nvSpPr>
          <p:cNvPr id="4" name="Subtitle 2">
            <a:extLst>
              <a:ext uri="{FF2B5EF4-FFF2-40B4-BE49-F238E27FC236}">
                <a16:creationId xmlns:a16="http://schemas.microsoft.com/office/drawing/2014/main" id="{93468690-113F-A8CE-5024-6020ABC9F580}"/>
              </a:ext>
            </a:extLst>
          </p:cNvPr>
          <p:cNvSpPr txBox="1">
            <a:spLocks/>
          </p:cNvSpPr>
          <p:nvPr/>
        </p:nvSpPr>
        <p:spPr>
          <a:xfrm>
            <a:off x="1101970" y="3717926"/>
            <a:ext cx="9144000" cy="6358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err="1">
                <a:solidFill>
                  <a:srgbClr val="007030"/>
                </a:solidFill>
                <a:latin typeface="Source Sans Pro" panose="020B0503030403020204" pitchFamily="34" charset="0"/>
              </a:rPr>
              <a:t>Firstname</a:t>
            </a:r>
            <a:r>
              <a:rPr lang="en-US">
                <a:solidFill>
                  <a:srgbClr val="007030"/>
                </a:solidFill>
                <a:latin typeface="Source Sans Pro" panose="020B0503030403020204" pitchFamily="34" charset="0"/>
              </a:rPr>
              <a:t> </a:t>
            </a:r>
            <a:r>
              <a:rPr lang="en-US" err="1">
                <a:solidFill>
                  <a:srgbClr val="007030"/>
                </a:solidFill>
                <a:latin typeface="Source Sans Pro" panose="020B0503030403020204" pitchFamily="34" charset="0"/>
              </a:rPr>
              <a:t>Lastname</a:t>
            </a:r>
            <a:r>
              <a:rPr lang="en-US">
                <a:solidFill>
                  <a:srgbClr val="007030"/>
                </a:solidFill>
                <a:latin typeface="Source Sans Pro" panose="020B0503030403020204" pitchFamily="34" charset="0"/>
              </a:rPr>
              <a:t>, University of Oregon</a:t>
            </a:r>
          </a:p>
        </p:txBody>
      </p:sp>
      <p:sp>
        <p:nvSpPr>
          <p:cNvPr id="6" name="Subtitle 2">
            <a:extLst>
              <a:ext uri="{FF2B5EF4-FFF2-40B4-BE49-F238E27FC236}">
                <a16:creationId xmlns:a16="http://schemas.microsoft.com/office/drawing/2014/main" id="{ECEDCC14-93FA-55BA-458F-474688D1446F}"/>
              </a:ext>
            </a:extLst>
          </p:cNvPr>
          <p:cNvSpPr txBox="1">
            <a:spLocks/>
          </p:cNvSpPr>
          <p:nvPr/>
        </p:nvSpPr>
        <p:spPr>
          <a:xfrm>
            <a:off x="1101970" y="4216000"/>
            <a:ext cx="9144000" cy="6358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a:solidFill>
                  <a:srgbClr val="007030"/>
                </a:solidFill>
                <a:latin typeface="Source Sans Pro" panose="020B0503030403020204" pitchFamily="34" charset="0"/>
              </a:rPr>
              <a:t>Month, Day, Year</a:t>
            </a:r>
          </a:p>
        </p:txBody>
      </p:sp>
    </p:spTree>
    <p:extLst>
      <p:ext uri="{BB962C8B-B14F-4D97-AF65-F5344CB8AC3E}">
        <p14:creationId xmlns:p14="http://schemas.microsoft.com/office/powerpoint/2010/main" val="3782136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42845-A025-DFC6-1359-9D90F8E38C52}"/>
              </a:ext>
            </a:extLst>
          </p:cNvPr>
          <p:cNvSpPr>
            <a:spLocks noGrp="1"/>
          </p:cNvSpPr>
          <p:nvPr>
            <p:ph type="ctrTitle"/>
          </p:nvPr>
        </p:nvSpPr>
        <p:spPr>
          <a:xfrm>
            <a:off x="1101970" y="1579138"/>
            <a:ext cx="4700953" cy="1030532"/>
          </a:xfrm>
        </p:spPr>
        <p:txBody>
          <a:bodyPr>
            <a:normAutofit fontScale="90000"/>
          </a:bodyPr>
          <a:lstStyle/>
          <a:p>
            <a:pPr algn="l"/>
            <a:r>
              <a:rPr lang="en-US" sz="4400" b="1">
                <a:solidFill>
                  <a:srgbClr val="007030"/>
                </a:solidFill>
                <a:latin typeface="Source Sans Pro" panose="020B0503030403020204" pitchFamily="34" charset="0"/>
              </a:rPr>
              <a:t>Title Slide Option 1 3A (Photo R)</a:t>
            </a:r>
          </a:p>
        </p:txBody>
      </p:sp>
      <p:sp>
        <p:nvSpPr>
          <p:cNvPr id="3" name="Subtitle 2">
            <a:extLst>
              <a:ext uri="{FF2B5EF4-FFF2-40B4-BE49-F238E27FC236}">
                <a16:creationId xmlns:a16="http://schemas.microsoft.com/office/drawing/2014/main" id="{B4113590-46DA-A9FE-1283-B9710080D16A}"/>
              </a:ext>
            </a:extLst>
          </p:cNvPr>
          <p:cNvSpPr>
            <a:spLocks noGrp="1"/>
          </p:cNvSpPr>
          <p:nvPr>
            <p:ph type="subTitle" idx="1"/>
          </p:nvPr>
        </p:nvSpPr>
        <p:spPr>
          <a:xfrm>
            <a:off x="1101970" y="2609670"/>
            <a:ext cx="4419599" cy="635854"/>
          </a:xfrm>
        </p:spPr>
        <p:txBody>
          <a:bodyPr>
            <a:normAutofit/>
          </a:bodyPr>
          <a:lstStyle/>
          <a:p>
            <a:pPr algn="l"/>
            <a:r>
              <a:rPr lang="en-US" sz="3000">
                <a:solidFill>
                  <a:srgbClr val="007030"/>
                </a:solidFill>
                <a:latin typeface="Source Sans Pro" panose="020B0503030403020204" pitchFamily="34" charset="0"/>
              </a:rPr>
              <a:t>Subtitle</a:t>
            </a:r>
          </a:p>
        </p:txBody>
      </p:sp>
      <p:sp>
        <p:nvSpPr>
          <p:cNvPr id="4" name="Subtitle 2">
            <a:extLst>
              <a:ext uri="{FF2B5EF4-FFF2-40B4-BE49-F238E27FC236}">
                <a16:creationId xmlns:a16="http://schemas.microsoft.com/office/drawing/2014/main" id="{93468690-113F-A8CE-5024-6020ABC9F580}"/>
              </a:ext>
            </a:extLst>
          </p:cNvPr>
          <p:cNvSpPr txBox="1">
            <a:spLocks/>
          </p:cNvSpPr>
          <p:nvPr/>
        </p:nvSpPr>
        <p:spPr>
          <a:xfrm>
            <a:off x="1101970" y="3717926"/>
            <a:ext cx="4419599" cy="6358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err="1">
                <a:solidFill>
                  <a:srgbClr val="007030"/>
                </a:solidFill>
                <a:latin typeface="Source Sans Pro" panose="020B0503030403020204" pitchFamily="34" charset="0"/>
              </a:rPr>
              <a:t>Firstname</a:t>
            </a:r>
            <a:r>
              <a:rPr lang="en-US" sz="1800">
                <a:solidFill>
                  <a:srgbClr val="007030"/>
                </a:solidFill>
                <a:latin typeface="Source Sans Pro" panose="020B0503030403020204" pitchFamily="34" charset="0"/>
              </a:rPr>
              <a:t> </a:t>
            </a:r>
            <a:r>
              <a:rPr lang="en-US" sz="1800" err="1">
                <a:solidFill>
                  <a:srgbClr val="007030"/>
                </a:solidFill>
                <a:latin typeface="Source Sans Pro" panose="020B0503030403020204" pitchFamily="34" charset="0"/>
              </a:rPr>
              <a:t>Lastname</a:t>
            </a:r>
            <a:r>
              <a:rPr lang="en-US" sz="1800">
                <a:solidFill>
                  <a:srgbClr val="007030"/>
                </a:solidFill>
                <a:latin typeface="Source Sans Pro" panose="020B0503030403020204" pitchFamily="34" charset="0"/>
              </a:rPr>
              <a:t>, University of Oregon</a:t>
            </a:r>
          </a:p>
        </p:txBody>
      </p:sp>
      <p:sp>
        <p:nvSpPr>
          <p:cNvPr id="6" name="Subtitle 2">
            <a:extLst>
              <a:ext uri="{FF2B5EF4-FFF2-40B4-BE49-F238E27FC236}">
                <a16:creationId xmlns:a16="http://schemas.microsoft.com/office/drawing/2014/main" id="{ECEDCC14-93FA-55BA-458F-474688D1446F}"/>
              </a:ext>
            </a:extLst>
          </p:cNvPr>
          <p:cNvSpPr txBox="1">
            <a:spLocks/>
          </p:cNvSpPr>
          <p:nvPr/>
        </p:nvSpPr>
        <p:spPr>
          <a:xfrm>
            <a:off x="1101970" y="4057736"/>
            <a:ext cx="3786553" cy="3208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rgbClr val="007030"/>
                </a:solidFill>
                <a:latin typeface="Source Sans Pro" panose="020B0503030403020204" pitchFamily="34" charset="0"/>
              </a:rPr>
              <a:t>Month, Day, Year</a:t>
            </a:r>
          </a:p>
        </p:txBody>
      </p:sp>
      <p:pic>
        <p:nvPicPr>
          <p:cNvPr id="5" name="Picture 4" descr="A duck swimming in water">
            <a:extLst>
              <a:ext uri="{FF2B5EF4-FFF2-40B4-BE49-F238E27FC236}">
                <a16:creationId xmlns:a16="http://schemas.microsoft.com/office/drawing/2014/main" id="{032AC363-79D7-5034-0199-9E8D5995FDF7}"/>
              </a:ext>
            </a:extLst>
          </p:cNvPr>
          <p:cNvPicPr>
            <a:picLocks noGrp="1" noChangeAspect="1"/>
          </p:cNvPicPr>
          <p:nvPr/>
        </p:nvPicPr>
        <p:blipFill>
          <a:blip r:embed="rId2">
            <a:extLst>
              <a:ext uri="{28A0092B-C50C-407E-A947-70E740481C1C}">
                <a14:useLocalDpi xmlns:a14="http://schemas.microsoft.com/office/drawing/2010/main"/>
              </a:ext>
            </a:extLst>
          </a:blip>
          <a:srcRect l="93" r="93"/>
          <a:stretch/>
        </p:blipFill>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758688 w 6096000"/>
              <a:gd name="connsiteY3" fmla="*/ 6858000 h 6858000"/>
              <a:gd name="connsiteX4" fmla="*/ 0 w 6096000"/>
              <a:gd name="connsiteY4" fmla="*/ 609931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758688" y="6858000"/>
                </a:lnTo>
                <a:lnTo>
                  <a:pt x="0" y="6099312"/>
                </a:lnTo>
                <a:close/>
              </a:path>
            </a:pathLst>
          </a:custGeom>
        </p:spPr>
      </p:pic>
      <p:pic>
        <p:nvPicPr>
          <p:cNvPr id="8" name="Picture 7" descr="A green text on a black background&#10;&#10;Description automatically generated">
            <a:extLst>
              <a:ext uri="{FF2B5EF4-FFF2-40B4-BE49-F238E27FC236}">
                <a16:creationId xmlns:a16="http://schemas.microsoft.com/office/drawing/2014/main" id="{736AD048-7CC2-EAAC-1E1F-B640736B1AA4}"/>
              </a:ext>
            </a:extLst>
          </p:cNvPr>
          <p:cNvPicPr>
            <a:picLocks noChangeAspect="1"/>
          </p:cNvPicPr>
          <p:nvPr/>
        </p:nvPicPr>
        <p:blipFill>
          <a:blip r:embed="rId3"/>
          <a:stretch>
            <a:fillRect/>
          </a:stretch>
        </p:blipFill>
        <p:spPr>
          <a:xfrm>
            <a:off x="873790" y="5638183"/>
            <a:ext cx="3635096" cy="952570"/>
          </a:xfrm>
          <a:prstGeom prst="rect">
            <a:avLst/>
          </a:prstGeom>
        </p:spPr>
      </p:pic>
    </p:spTree>
    <p:extLst>
      <p:ext uri="{BB962C8B-B14F-4D97-AF65-F5344CB8AC3E}">
        <p14:creationId xmlns:p14="http://schemas.microsoft.com/office/powerpoint/2010/main" val="1980461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4113590-46DA-A9FE-1283-B9710080D16A}"/>
              </a:ext>
            </a:extLst>
          </p:cNvPr>
          <p:cNvSpPr>
            <a:spLocks noGrp="1"/>
          </p:cNvSpPr>
          <p:nvPr>
            <p:ph type="subTitle" idx="1"/>
          </p:nvPr>
        </p:nvSpPr>
        <p:spPr>
          <a:xfrm>
            <a:off x="6764216" y="1761097"/>
            <a:ext cx="4419599" cy="1861333"/>
          </a:xfrm>
        </p:spPr>
        <p:txBody>
          <a:bodyPr>
            <a:normAutofit/>
          </a:bodyPr>
          <a:lstStyle/>
          <a:p>
            <a:pPr marL="514350" indent="-514350" algn="l">
              <a:buAutoNum type="arabicPeriod"/>
            </a:pPr>
            <a:r>
              <a:rPr lang="en-US" sz="1900">
                <a:solidFill>
                  <a:schemeClr val="tx2"/>
                </a:solidFill>
                <a:latin typeface="Source Sans Pro" panose="020B0503030403020204" pitchFamily="34" charset="0"/>
              </a:rPr>
              <a:t>Right click the photo</a:t>
            </a:r>
          </a:p>
          <a:p>
            <a:pPr marL="514350" indent="-514350" algn="l">
              <a:buAutoNum type="arabicPeriod"/>
            </a:pPr>
            <a:r>
              <a:rPr lang="en-US" sz="1900">
                <a:solidFill>
                  <a:schemeClr val="tx2"/>
                </a:solidFill>
                <a:latin typeface="Source Sans Pro" panose="020B0503030403020204" pitchFamily="34" charset="0"/>
              </a:rPr>
              <a:t>Select ‘Change picture’</a:t>
            </a:r>
          </a:p>
          <a:p>
            <a:pPr marL="514350" indent="-514350" algn="l">
              <a:buAutoNum type="arabicPeriod"/>
            </a:pPr>
            <a:r>
              <a:rPr lang="en-US" sz="1900">
                <a:solidFill>
                  <a:schemeClr val="tx2"/>
                </a:solidFill>
                <a:latin typeface="Source Sans Pro" panose="020B0503030403020204" pitchFamily="34" charset="0"/>
              </a:rPr>
              <a:t>Choose the source to upload your photo i.e. desktop, online, stock, etc.</a:t>
            </a:r>
          </a:p>
          <a:p>
            <a:pPr marL="514350" indent="-514350" algn="l">
              <a:buAutoNum type="arabicPeriod"/>
            </a:pPr>
            <a:endParaRPr lang="en-US" sz="3000">
              <a:solidFill>
                <a:schemeClr val="tx2"/>
              </a:solidFill>
              <a:latin typeface="Source Sans Pro" panose="020B0503030403020204" pitchFamily="34" charset="0"/>
            </a:endParaRPr>
          </a:p>
        </p:txBody>
      </p:sp>
      <p:pic>
        <p:nvPicPr>
          <p:cNvPr id="7" name="Picture 6">
            <a:extLst>
              <a:ext uri="{FF2B5EF4-FFF2-40B4-BE49-F238E27FC236}">
                <a16:creationId xmlns:a16="http://schemas.microsoft.com/office/drawing/2014/main" id="{1DC19FB6-201A-1147-CEEE-99EDF521C1A7}"/>
              </a:ext>
            </a:extLst>
          </p:cNvPr>
          <p:cNvPicPr>
            <a:picLocks noGrp="1" noChangeAspect="1"/>
          </p:cNvPicPr>
          <p:nvPr/>
        </p:nvPicPr>
        <p:blipFill>
          <a:blip r:embed="rId3"/>
          <a:srcRect t="12500" b="12500"/>
          <a:stretch/>
        </p:blipFill>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096000 h 6858000"/>
              <a:gd name="connsiteX3" fmla="*/ 5334000 w 6096000"/>
              <a:gd name="connsiteY3" fmla="*/ 6858000 h 6858000"/>
              <a:gd name="connsiteX4" fmla="*/ 0 w 6096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096000"/>
                </a:lnTo>
                <a:lnTo>
                  <a:pt x="5334000" y="6858000"/>
                </a:lnTo>
                <a:lnTo>
                  <a:pt x="0" y="6858000"/>
                </a:lnTo>
                <a:close/>
              </a:path>
            </a:pathLst>
          </a:custGeom>
        </p:spPr>
      </p:pic>
      <p:pic>
        <p:nvPicPr>
          <p:cNvPr id="11" name="Picture 10" descr="A screenshot of a video editing program&#10;&#10;Description automatically generated">
            <a:extLst>
              <a:ext uri="{FF2B5EF4-FFF2-40B4-BE49-F238E27FC236}">
                <a16:creationId xmlns:a16="http://schemas.microsoft.com/office/drawing/2014/main" id="{A51D2C39-7CB3-0325-F334-D352C7C8DD8B}"/>
              </a:ext>
            </a:extLst>
          </p:cNvPr>
          <p:cNvPicPr>
            <a:picLocks noChangeAspect="1"/>
          </p:cNvPicPr>
          <p:nvPr/>
        </p:nvPicPr>
        <p:blipFill>
          <a:blip r:embed="rId4"/>
          <a:stretch>
            <a:fillRect/>
          </a:stretch>
        </p:blipFill>
        <p:spPr>
          <a:xfrm>
            <a:off x="6937975" y="3295805"/>
            <a:ext cx="3199938" cy="3562195"/>
          </a:xfrm>
          <a:prstGeom prst="rect">
            <a:avLst/>
          </a:prstGeom>
        </p:spPr>
      </p:pic>
      <p:sp>
        <p:nvSpPr>
          <p:cNvPr id="13" name="TextBox 12">
            <a:extLst>
              <a:ext uri="{FF2B5EF4-FFF2-40B4-BE49-F238E27FC236}">
                <a16:creationId xmlns:a16="http://schemas.microsoft.com/office/drawing/2014/main" id="{6C970C15-4FD5-4A82-3FF2-4D1CA491059C}"/>
              </a:ext>
            </a:extLst>
          </p:cNvPr>
          <p:cNvSpPr txBox="1"/>
          <p:nvPr/>
        </p:nvSpPr>
        <p:spPr>
          <a:xfrm>
            <a:off x="6764216" y="560769"/>
            <a:ext cx="4419599" cy="1200329"/>
          </a:xfrm>
          <a:prstGeom prst="rect">
            <a:avLst/>
          </a:prstGeom>
          <a:noFill/>
        </p:spPr>
        <p:txBody>
          <a:bodyPr wrap="square">
            <a:spAutoFit/>
          </a:bodyPr>
          <a:lstStyle/>
          <a:p>
            <a:pPr algn="l"/>
            <a:r>
              <a:rPr lang="en-US" sz="3600" b="1">
                <a:solidFill>
                  <a:srgbClr val="007030"/>
                </a:solidFill>
                <a:latin typeface="Source Sans Pro" panose="020B0503030403020204" pitchFamily="34" charset="0"/>
              </a:rPr>
              <a:t>How to change the picture in this frame:</a:t>
            </a:r>
          </a:p>
        </p:txBody>
      </p:sp>
    </p:spTree>
    <p:extLst>
      <p:ext uri="{BB962C8B-B14F-4D97-AF65-F5344CB8AC3E}">
        <p14:creationId xmlns:p14="http://schemas.microsoft.com/office/powerpoint/2010/main" val="2361576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007030"/>
        </a:solidFill>
        <a:effectLst/>
      </p:bgPr>
    </p:bg>
    <p:spTree>
      <p:nvGrpSpPr>
        <p:cNvPr id="1" name="">
          <a:extLst>
            <a:ext uri="{FF2B5EF4-FFF2-40B4-BE49-F238E27FC236}">
              <a16:creationId xmlns:a16="http://schemas.microsoft.com/office/drawing/2014/main" id="{F21AC621-D218-9C79-A98A-2B2B2456CDC8}"/>
            </a:ext>
          </a:extLst>
        </p:cNvPr>
        <p:cNvGrpSpPr/>
        <p:nvPr/>
      </p:nvGrpSpPr>
      <p:grpSpPr>
        <a:xfrm>
          <a:off x="0" y="0"/>
          <a:ext cx="0" cy="0"/>
          <a:chOff x="0" y="0"/>
          <a:chExt cx="0" cy="0"/>
        </a:xfrm>
      </p:grpSpPr>
      <p:pic>
        <p:nvPicPr>
          <p:cNvPr id="5" name="Picture 4" descr="A black and yellow diagonal lines&#10;&#10;Description automatically generated">
            <a:extLst>
              <a:ext uri="{FF2B5EF4-FFF2-40B4-BE49-F238E27FC236}">
                <a16:creationId xmlns:a16="http://schemas.microsoft.com/office/drawing/2014/main" id="{7C7BCF52-941C-ECDD-25CC-8E15563215F6}"/>
              </a:ext>
            </a:extLst>
          </p:cNvPr>
          <p:cNvPicPr>
            <a:picLocks noChangeAspect="1"/>
          </p:cNvPicPr>
          <p:nvPr/>
        </p:nvPicPr>
        <p:blipFill>
          <a:blip r:embed="rId2"/>
          <a:srcRect l="55298"/>
          <a:stretch/>
        </p:blipFill>
        <p:spPr>
          <a:xfrm>
            <a:off x="9635065" y="0"/>
            <a:ext cx="3065621" cy="6858000"/>
          </a:xfrm>
          <a:prstGeom prst="rect">
            <a:avLst/>
          </a:prstGeom>
        </p:spPr>
      </p:pic>
      <p:sp>
        <p:nvSpPr>
          <p:cNvPr id="2" name="Title 1">
            <a:extLst>
              <a:ext uri="{FF2B5EF4-FFF2-40B4-BE49-F238E27FC236}">
                <a16:creationId xmlns:a16="http://schemas.microsoft.com/office/drawing/2014/main" id="{B6EDFC4F-4AFC-3458-D897-1623E0102D97}"/>
              </a:ext>
            </a:extLst>
          </p:cNvPr>
          <p:cNvSpPr>
            <a:spLocks noGrp="1"/>
          </p:cNvSpPr>
          <p:nvPr>
            <p:ph type="ctrTitle"/>
          </p:nvPr>
        </p:nvSpPr>
        <p:spPr>
          <a:xfrm>
            <a:off x="1101970" y="1579138"/>
            <a:ext cx="9144000" cy="1030532"/>
          </a:xfrm>
        </p:spPr>
        <p:txBody>
          <a:bodyPr>
            <a:normAutofit fontScale="90000"/>
          </a:bodyPr>
          <a:lstStyle/>
          <a:p>
            <a:pPr algn="l"/>
            <a:r>
              <a:rPr lang="en-US" sz="5000" b="1">
                <a:solidFill>
                  <a:srgbClr val="FBE31A"/>
                </a:solidFill>
                <a:latin typeface="Source Sans Pro" panose="020B0503030403020204" pitchFamily="34" charset="0"/>
              </a:rPr>
              <a:t>Divider Slide Option 1</a:t>
            </a:r>
            <a:br>
              <a:rPr lang="en-US" sz="5000" b="1">
                <a:solidFill>
                  <a:srgbClr val="FBE31A"/>
                </a:solidFill>
                <a:latin typeface="Source Sans Pro" panose="020B0503030403020204" pitchFamily="34" charset="0"/>
              </a:rPr>
            </a:br>
            <a:r>
              <a:rPr lang="en-US" sz="5000" b="1">
                <a:solidFill>
                  <a:srgbClr val="FBE31A"/>
                </a:solidFill>
                <a:latin typeface="Source Sans Pro" panose="020B0503030403020204" pitchFamily="34" charset="0"/>
              </a:rPr>
              <a:t>(UO Green)</a:t>
            </a:r>
          </a:p>
        </p:txBody>
      </p:sp>
      <p:pic>
        <p:nvPicPr>
          <p:cNvPr id="3" name="Picture 2" descr="A black background with white text&#10;&#10;Description automatically generated">
            <a:extLst>
              <a:ext uri="{FF2B5EF4-FFF2-40B4-BE49-F238E27FC236}">
                <a16:creationId xmlns:a16="http://schemas.microsoft.com/office/drawing/2014/main" id="{CFD05343-7525-91DD-569A-32B74EA7AA68}"/>
              </a:ext>
            </a:extLst>
          </p:cNvPr>
          <p:cNvPicPr>
            <a:picLocks noChangeAspect="1"/>
          </p:cNvPicPr>
          <p:nvPr/>
        </p:nvPicPr>
        <p:blipFill>
          <a:blip r:embed="rId3"/>
          <a:stretch>
            <a:fillRect/>
          </a:stretch>
        </p:blipFill>
        <p:spPr>
          <a:xfrm>
            <a:off x="831260" y="5629738"/>
            <a:ext cx="3757178" cy="984562"/>
          </a:xfrm>
          <a:prstGeom prst="rect">
            <a:avLst/>
          </a:prstGeom>
        </p:spPr>
      </p:pic>
    </p:spTree>
    <p:extLst>
      <p:ext uri="{BB962C8B-B14F-4D97-AF65-F5344CB8AC3E}">
        <p14:creationId xmlns:p14="http://schemas.microsoft.com/office/powerpoint/2010/main" val="808424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FBE3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42845-A025-DFC6-1359-9D90F8E38C52}"/>
              </a:ext>
            </a:extLst>
          </p:cNvPr>
          <p:cNvSpPr>
            <a:spLocks noGrp="1"/>
          </p:cNvSpPr>
          <p:nvPr>
            <p:ph type="ctrTitle"/>
          </p:nvPr>
        </p:nvSpPr>
        <p:spPr>
          <a:xfrm>
            <a:off x="1101970" y="1579138"/>
            <a:ext cx="9144000" cy="1030532"/>
          </a:xfrm>
        </p:spPr>
        <p:txBody>
          <a:bodyPr>
            <a:normAutofit fontScale="90000"/>
          </a:bodyPr>
          <a:lstStyle/>
          <a:p>
            <a:pPr algn="l"/>
            <a:r>
              <a:rPr lang="en-US" sz="5000" b="1">
                <a:solidFill>
                  <a:srgbClr val="007030"/>
                </a:solidFill>
                <a:latin typeface="Source Sans Pro" panose="020B0503030403020204" pitchFamily="34" charset="0"/>
              </a:rPr>
              <a:t>Divider Slide Option 2</a:t>
            </a:r>
            <a:br>
              <a:rPr lang="en-US" sz="5000" b="1">
                <a:solidFill>
                  <a:srgbClr val="007030"/>
                </a:solidFill>
                <a:latin typeface="Source Sans Pro" panose="020B0503030403020204" pitchFamily="34" charset="0"/>
              </a:rPr>
            </a:br>
            <a:r>
              <a:rPr lang="en-US" sz="5000" b="1">
                <a:solidFill>
                  <a:srgbClr val="007030"/>
                </a:solidFill>
                <a:latin typeface="Source Sans Pro" panose="020B0503030403020204" pitchFamily="34" charset="0"/>
              </a:rPr>
              <a:t>(UO Yellow)</a:t>
            </a:r>
          </a:p>
        </p:txBody>
      </p:sp>
      <p:pic>
        <p:nvPicPr>
          <p:cNvPr id="5" name="Picture 4" descr="A green text on a black background&#10;&#10;Description automatically generated">
            <a:extLst>
              <a:ext uri="{FF2B5EF4-FFF2-40B4-BE49-F238E27FC236}">
                <a16:creationId xmlns:a16="http://schemas.microsoft.com/office/drawing/2014/main" id="{80EC52E9-30C0-288C-FBDB-C2F90A96CCF7}"/>
              </a:ext>
            </a:extLst>
          </p:cNvPr>
          <p:cNvPicPr>
            <a:picLocks noChangeAspect="1"/>
          </p:cNvPicPr>
          <p:nvPr/>
        </p:nvPicPr>
        <p:blipFill>
          <a:blip r:embed="rId2"/>
          <a:stretch>
            <a:fillRect/>
          </a:stretch>
        </p:blipFill>
        <p:spPr>
          <a:xfrm>
            <a:off x="873790" y="5638183"/>
            <a:ext cx="3635096" cy="952570"/>
          </a:xfrm>
          <a:prstGeom prst="rect">
            <a:avLst/>
          </a:prstGeom>
        </p:spPr>
      </p:pic>
      <p:pic>
        <p:nvPicPr>
          <p:cNvPr id="7" name="Picture 6" descr="A black and green background&#10;&#10;Description automatically generated">
            <a:extLst>
              <a:ext uri="{FF2B5EF4-FFF2-40B4-BE49-F238E27FC236}">
                <a16:creationId xmlns:a16="http://schemas.microsoft.com/office/drawing/2014/main" id="{2EF187DF-5B1B-8E70-BED3-5A8971896D19}"/>
              </a:ext>
            </a:extLst>
          </p:cNvPr>
          <p:cNvPicPr>
            <a:picLocks noChangeAspect="1"/>
          </p:cNvPicPr>
          <p:nvPr/>
        </p:nvPicPr>
        <p:blipFill>
          <a:blip r:embed="rId3"/>
          <a:srcRect l="62716"/>
          <a:stretch/>
        </p:blipFill>
        <p:spPr>
          <a:xfrm>
            <a:off x="9635066" y="0"/>
            <a:ext cx="2556934" cy="6858000"/>
          </a:xfrm>
          <a:prstGeom prst="rect">
            <a:avLst/>
          </a:prstGeom>
        </p:spPr>
      </p:pic>
    </p:spTree>
    <p:extLst>
      <p:ext uri="{BB962C8B-B14F-4D97-AF65-F5344CB8AC3E}">
        <p14:creationId xmlns:p14="http://schemas.microsoft.com/office/powerpoint/2010/main" val="3659916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7" name="Picture 6" descr="A black and green background&#10;&#10;Description automatically generated">
            <a:extLst>
              <a:ext uri="{FF2B5EF4-FFF2-40B4-BE49-F238E27FC236}">
                <a16:creationId xmlns:a16="http://schemas.microsoft.com/office/drawing/2014/main" id="{8C8FB1C4-E945-ED25-D2F2-0AE2F24E34B7}"/>
              </a:ext>
            </a:extLst>
          </p:cNvPr>
          <p:cNvPicPr>
            <a:picLocks noChangeAspect="1"/>
          </p:cNvPicPr>
          <p:nvPr/>
        </p:nvPicPr>
        <p:blipFill>
          <a:blip r:embed="rId2"/>
          <a:srcRect l="62716"/>
          <a:stretch/>
        </p:blipFill>
        <p:spPr>
          <a:xfrm>
            <a:off x="9635066" y="0"/>
            <a:ext cx="2556934" cy="6858000"/>
          </a:xfrm>
          <a:prstGeom prst="rect">
            <a:avLst/>
          </a:prstGeom>
        </p:spPr>
      </p:pic>
      <p:sp>
        <p:nvSpPr>
          <p:cNvPr id="2" name="Title 1">
            <a:extLst>
              <a:ext uri="{FF2B5EF4-FFF2-40B4-BE49-F238E27FC236}">
                <a16:creationId xmlns:a16="http://schemas.microsoft.com/office/drawing/2014/main" id="{BCA42845-A025-DFC6-1359-9D90F8E38C52}"/>
              </a:ext>
            </a:extLst>
          </p:cNvPr>
          <p:cNvSpPr>
            <a:spLocks noGrp="1"/>
          </p:cNvSpPr>
          <p:nvPr>
            <p:ph type="ctrTitle"/>
          </p:nvPr>
        </p:nvSpPr>
        <p:spPr>
          <a:xfrm>
            <a:off x="1101970" y="1579138"/>
            <a:ext cx="9144000" cy="1030532"/>
          </a:xfrm>
        </p:spPr>
        <p:txBody>
          <a:bodyPr>
            <a:normAutofit fontScale="90000"/>
          </a:bodyPr>
          <a:lstStyle/>
          <a:p>
            <a:pPr algn="l"/>
            <a:r>
              <a:rPr lang="en-US" sz="5000" b="1">
                <a:solidFill>
                  <a:srgbClr val="007030"/>
                </a:solidFill>
                <a:latin typeface="Source Sans Pro" panose="020B0503030403020204" pitchFamily="34" charset="0"/>
              </a:rPr>
              <a:t>Divider Slide Option 2</a:t>
            </a:r>
            <a:br>
              <a:rPr lang="en-US" sz="5000" b="1">
                <a:solidFill>
                  <a:srgbClr val="007030"/>
                </a:solidFill>
                <a:latin typeface="Source Sans Pro" panose="020B0503030403020204" pitchFamily="34" charset="0"/>
              </a:rPr>
            </a:br>
            <a:r>
              <a:rPr lang="en-US" sz="5000" b="1">
                <a:solidFill>
                  <a:srgbClr val="007030"/>
                </a:solidFill>
                <a:latin typeface="Source Sans Pro" panose="020B0503030403020204" pitchFamily="34" charset="0"/>
              </a:rPr>
              <a:t>(UO Yellow)</a:t>
            </a:r>
          </a:p>
        </p:txBody>
      </p:sp>
      <p:pic>
        <p:nvPicPr>
          <p:cNvPr id="3" name="Picture 2" descr="A green text on a black background&#10;&#10;Description automatically generated">
            <a:extLst>
              <a:ext uri="{FF2B5EF4-FFF2-40B4-BE49-F238E27FC236}">
                <a16:creationId xmlns:a16="http://schemas.microsoft.com/office/drawing/2014/main" id="{DED8543E-0CAD-D897-B084-9433C6DA6CAA}"/>
              </a:ext>
            </a:extLst>
          </p:cNvPr>
          <p:cNvPicPr>
            <a:picLocks noChangeAspect="1"/>
          </p:cNvPicPr>
          <p:nvPr/>
        </p:nvPicPr>
        <p:blipFill>
          <a:blip r:embed="rId3"/>
          <a:stretch>
            <a:fillRect/>
          </a:stretch>
        </p:blipFill>
        <p:spPr>
          <a:xfrm>
            <a:off x="873790" y="5638183"/>
            <a:ext cx="3635096" cy="952570"/>
          </a:xfrm>
          <a:prstGeom prst="rect">
            <a:avLst/>
          </a:prstGeom>
        </p:spPr>
      </p:pic>
    </p:spTree>
    <p:extLst>
      <p:ext uri="{BB962C8B-B14F-4D97-AF65-F5344CB8AC3E}">
        <p14:creationId xmlns:p14="http://schemas.microsoft.com/office/powerpoint/2010/main" val="1226870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F9ED103-E721-FD52-5BA0-E0AEFD49B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D35513-F8CA-B241-E2A4-A8FEEDBD31D9}"/>
              </a:ext>
            </a:extLst>
          </p:cNvPr>
          <p:cNvSpPr>
            <a:spLocks noGrp="1"/>
          </p:cNvSpPr>
          <p:nvPr>
            <p:ph type="title"/>
          </p:nvPr>
        </p:nvSpPr>
        <p:spPr/>
        <p:txBody>
          <a:bodyPr>
            <a:normAutofit/>
          </a:bodyPr>
          <a:lstStyle/>
          <a:p>
            <a:r>
              <a:rPr lang="en-US" sz="4000" b="1">
                <a:solidFill>
                  <a:srgbClr val="007030"/>
                </a:solidFill>
                <a:latin typeface="Source Sans Pro" panose="020B0503030403020204" pitchFamily="34" charset="0"/>
              </a:rPr>
              <a:t>Text Only Slide </a:t>
            </a:r>
          </a:p>
        </p:txBody>
      </p:sp>
      <p:sp>
        <p:nvSpPr>
          <p:cNvPr id="3" name="Content Placeholder 2">
            <a:extLst>
              <a:ext uri="{FF2B5EF4-FFF2-40B4-BE49-F238E27FC236}">
                <a16:creationId xmlns:a16="http://schemas.microsoft.com/office/drawing/2014/main" id="{88C4D804-C580-839A-63E6-1E19AA4D9325}"/>
              </a:ext>
            </a:extLst>
          </p:cNvPr>
          <p:cNvSpPr>
            <a:spLocks noGrp="1"/>
          </p:cNvSpPr>
          <p:nvPr>
            <p:ph idx="1"/>
          </p:nvPr>
        </p:nvSpPr>
        <p:spPr/>
        <p:txBody>
          <a:bodyPr>
            <a:normAutofit/>
          </a:bodyPr>
          <a:lstStyle/>
          <a:p>
            <a:pPr marL="342900" indent="-342900">
              <a:buFont typeface="Arial" panose="020B0604020202020204" pitchFamily="34" charset="0"/>
              <a:buChar char="•"/>
            </a:pPr>
            <a:r>
              <a:rPr lang="en-US" sz="2000">
                <a:solidFill>
                  <a:schemeClr val="tx2"/>
                </a:solidFill>
                <a:latin typeface="Source Sans Pro" panose="020B0503030403020204" pitchFamily="34" charset="0"/>
              </a:rPr>
              <a:t>Headline: Source Sans Pro 40 pt, Body Text: Source Sans Pro 20</a:t>
            </a:r>
          </a:p>
          <a:p>
            <a:pPr marL="342900" indent="-342900">
              <a:buFont typeface="Arial" panose="020B0604020202020204" pitchFamily="34" charset="0"/>
              <a:buChar char="•"/>
            </a:pPr>
            <a:r>
              <a:rPr lang="en-US" sz="2000">
                <a:solidFill>
                  <a:schemeClr val="tx2"/>
                </a:solidFill>
                <a:latin typeface="Source Sans Pro" panose="020B0503030403020204" pitchFamily="34" charset="0"/>
              </a:rPr>
              <a:t>Use the University of Oregon’s brand colors found in the template’s color palette.</a:t>
            </a:r>
          </a:p>
          <a:p>
            <a:pPr marL="342900" indent="-342900">
              <a:buFont typeface="Arial" panose="020B0604020202020204" pitchFamily="34" charset="0"/>
              <a:buChar char="•"/>
            </a:pPr>
            <a:r>
              <a:rPr lang="en-US" sz="2000">
                <a:solidFill>
                  <a:schemeClr val="tx2"/>
                </a:solidFill>
                <a:latin typeface="Source Sans Pro" panose="020B0503030403020204" pitchFamily="34" charset="0"/>
              </a:rPr>
              <a:t>You can use bullet points or a long paragraph but keep text concise</a:t>
            </a:r>
          </a:p>
          <a:p>
            <a:endParaRPr lang="en-US" sz="2000">
              <a:solidFill>
                <a:schemeClr val="tx2"/>
              </a:solidFill>
              <a:latin typeface="Source Sans Pro" panose="020B0503030403020204" pitchFamily="34" charset="0"/>
            </a:endParaRPr>
          </a:p>
        </p:txBody>
      </p:sp>
      <p:sp>
        <p:nvSpPr>
          <p:cNvPr id="4" name="TextBox 3">
            <a:extLst>
              <a:ext uri="{FF2B5EF4-FFF2-40B4-BE49-F238E27FC236}">
                <a16:creationId xmlns:a16="http://schemas.microsoft.com/office/drawing/2014/main" id="{5108A2B0-6B5F-23DF-05C0-FBA487EAFA0A}"/>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pic>
        <p:nvPicPr>
          <p:cNvPr id="5" name="Picture 4" descr="A green text on a black background&#10;&#10;Description automatically generated">
            <a:extLst>
              <a:ext uri="{FF2B5EF4-FFF2-40B4-BE49-F238E27FC236}">
                <a16:creationId xmlns:a16="http://schemas.microsoft.com/office/drawing/2014/main" id="{29C39F92-B558-91FB-0696-8A46BBBCDE87}"/>
              </a:ext>
            </a:extLst>
          </p:cNvPr>
          <p:cNvPicPr>
            <a:picLocks noChangeAspect="1"/>
          </p:cNvPicPr>
          <p:nvPr/>
        </p:nvPicPr>
        <p:blipFill>
          <a:blip r:embed="rId2"/>
          <a:stretch>
            <a:fillRect/>
          </a:stretch>
        </p:blipFill>
        <p:spPr>
          <a:xfrm>
            <a:off x="873790" y="5638183"/>
            <a:ext cx="3635096" cy="952570"/>
          </a:xfrm>
          <a:prstGeom prst="rect">
            <a:avLst/>
          </a:prstGeom>
        </p:spPr>
      </p:pic>
    </p:spTree>
    <p:extLst>
      <p:ext uri="{BB962C8B-B14F-4D97-AF65-F5344CB8AC3E}">
        <p14:creationId xmlns:p14="http://schemas.microsoft.com/office/powerpoint/2010/main" val="3728712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D957D47-6F95-FAE8-44F2-6A58482D5F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76E91A-17D8-29A4-C89F-6394D38235A9}"/>
              </a:ext>
            </a:extLst>
          </p:cNvPr>
          <p:cNvSpPr>
            <a:spLocks noGrp="1"/>
          </p:cNvSpPr>
          <p:nvPr>
            <p:ph type="title"/>
          </p:nvPr>
        </p:nvSpPr>
        <p:spPr/>
        <p:txBody>
          <a:bodyPr>
            <a:normAutofit/>
          </a:bodyPr>
          <a:lstStyle/>
          <a:p>
            <a:r>
              <a:rPr lang="en-US" sz="4000" b="1">
                <a:solidFill>
                  <a:srgbClr val="007030"/>
                </a:solidFill>
                <a:latin typeface="Source Sans Pro" panose="020B0503030403020204" pitchFamily="34" charset="0"/>
              </a:rPr>
              <a:t>Smaller Picture Slide</a:t>
            </a:r>
          </a:p>
        </p:txBody>
      </p:sp>
      <p:sp>
        <p:nvSpPr>
          <p:cNvPr id="3" name="Content Placeholder 2">
            <a:extLst>
              <a:ext uri="{FF2B5EF4-FFF2-40B4-BE49-F238E27FC236}">
                <a16:creationId xmlns:a16="http://schemas.microsoft.com/office/drawing/2014/main" id="{00F1505F-1C75-A21A-161B-F1A64E2D28A8}"/>
              </a:ext>
            </a:extLst>
          </p:cNvPr>
          <p:cNvSpPr>
            <a:spLocks noGrp="1"/>
          </p:cNvSpPr>
          <p:nvPr>
            <p:ph idx="1"/>
          </p:nvPr>
        </p:nvSpPr>
        <p:spPr>
          <a:xfrm>
            <a:off x="838200" y="1825625"/>
            <a:ext cx="4870622" cy="4351338"/>
          </a:xfrm>
        </p:spPr>
        <p:txBody>
          <a:bodyPr>
            <a:normAutofit/>
          </a:bodyPr>
          <a:lstStyle/>
          <a:p>
            <a:pPr marL="342900" indent="-342900">
              <a:buFont typeface="Arial" panose="020B0604020202020204" pitchFamily="34" charset="0"/>
              <a:buChar char="•"/>
            </a:pPr>
            <a:r>
              <a:rPr lang="en-US" sz="2000">
                <a:solidFill>
                  <a:schemeClr val="tx2"/>
                </a:solidFill>
                <a:latin typeface="Source Sans Pro" panose="020B0503030403020204" pitchFamily="34" charset="0"/>
              </a:rPr>
              <a:t>Headline: Source Sans Pro 40 pt, Body Text: Source Sans Pro 20</a:t>
            </a:r>
          </a:p>
          <a:p>
            <a:pPr marL="342900" indent="-342900">
              <a:buFont typeface="Arial" panose="020B0604020202020204" pitchFamily="34" charset="0"/>
              <a:buChar char="•"/>
            </a:pPr>
            <a:r>
              <a:rPr lang="en-US" sz="2000">
                <a:solidFill>
                  <a:schemeClr val="tx2"/>
                </a:solidFill>
                <a:latin typeface="Source Sans Pro" panose="020B0503030403020204" pitchFamily="34" charset="0"/>
              </a:rPr>
              <a:t>Use the University of Oregon’s brand colors found in the template’s color palette.</a:t>
            </a:r>
          </a:p>
          <a:p>
            <a:pPr marL="342900" indent="-342900">
              <a:buFont typeface="Arial" panose="020B0604020202020204" pitchFamily="34" charset="0"/>
              <a:buChar char="•"/>
            </a:pPr>
            <a:r>
              <a:rPr lang="en-US" sz="2000">
                <a:solidFill>
                  <a:schemeClr val="tx2"/>
                </a:solidFill>
                <a:latin typeface="Source Sans Pro" panose="020B0503030403020204" pitchFamily="34" charset="0"/>
              </a:rPr>
              <a:t>You can use bullet points or a long paragraph but keep text concise</a:t>
            </a:r>
          </a:p>
          <a:p>
            <a:endParaRPr lang="en-US" sz="2000">
              <a:solidFill>
                <a:schemeClr val="tx2"/>
              </a:solidFill>
              <a:latin typeface="Source Sans Pro" panose="020B0503030403020204" pitchFamily="34" charset="0"/>
            </a:endParaRPr>
          </a:p>
        </p:txBody>
      </p:sp>
      <p:sp>
        <p:nvSpPr>
          <p:cNvPr id="4" name="TextBox 3">
            <a:extLst>
              <a:ext uri="{FF2B5EF4-FFF2-40B4-BE49-F238E27FC236}">
                <a16:creationId xmlns:a16="http://schemas.microsoft.com/office/drawing/2014/main" id="{EA840670-C709-B7BF-31C1-2E9BA9164FE9}"/>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pic>
        <p:nvPicPr>
          <p:cNvPr id="6" name="Picture 5">
            <a:extLst>
              <a:ext uri="{FF2B5EF4-FFF2-40B4-BE49-F238E27FC236}">
                <a16:creationId xmlns:a16="http://schemas.microsoft.com/office/drawing/2014/main" id="{9D1C18AA-8619-12F7-EA1D-0740515FB8A2}"/>
              </a:ext>
            </a:extLst>
          </p:cNvPr>
          <p:cNvPicPr>
            <a:picLocks noGrp="1" noChangeAspect="1"/>
          </p:cNvPicPr>
          <p:nvPr/>
        </p:nvPicPr>
        <p:blipFill>
          <a:blip r:embed="rId2"/>
          <a:srcRect t="7647" b="7647"/>
          <a:stretch/>
        </p:blipFill>
        <p:spPr>
          <a:xfrm>
            <a:off x="7455014" y="1027906"/>
            <a:ext cx="3875903" cy="4360391"/>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758688 w 6096000"/>
              <a:gd name="connsiteY3" fmla="*/ 6858000 h 6858000"/>
              <a:gd name="connsiteX4" fmla="*/ 0 w 6096000"/>
              <a:gd name="connsiteY4" fmla="*/ 609931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758688" y="6858000"/>
                </a:lnTo>
                <a:lnTo>
                  <a:pt x="0" y="6099312"/>
                </a:lnTo>
                <a:close/>
              </a:path>
            </a:pathLst>
          </a:custGeom>
        </p:spPr>
      </p:pic>
      <p:pic>
        <p:nvPicPr>
          <p:cNvPr id="5" name="Picture 4" descr="A green text on a black background&#10;&#10;Description automatically generated">
            <a:extLst>
              <a:ext uri="{FF2B5EF4-FFF2-40B4-BE49-F238E27FC236}">
                <a16:creationId xmlns:a16="http://schemas.microsoft.com/office/drawing/2014/main" id="{372D378A-6CB0-C486-1D27-F142E0F45360}"/>
              </a:ext>
            </a:extLst>
          </p:cNvPr>
          <p:cNvPicPr>
            <a:picLocks noChangeAspect="1"/>
          </p:cNvPicPr>
          <p:nvPr/>
        </p:nvPicPr>
        <p:blipFill>
          <a:blip r:embed="rId3"/>
          <a:stretch>
            <a:fillRect/>
          </a:stretch>
        </p:blipFill>
        <p:spPr>
          <a:xfrm>
            <a:off x="873790" y="5638183"/>
            <a:ext cx="3635096" cy="952570"/>
          </a:xfrm>
          <a:prstGeom prst="rect">
            <a:avLst/>
          </a:prstGeom>
        </p:spPr>
      </p:pic>
    </p:spTree>
    <p:extLst>
      <p:ext uri="{BB962C8B-B14F-4D97-AF65-F5344CB8AC3E}">
        <p14:creationId xmlns:p14="http://schemas.microsoft.com/office/powerpoint/2010/main" val="1089801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3D645C2-4C8A-7451-C9EC-B1D5A2CDFE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288751-F6D2-D3C7-3257-249876C2F1B2}"/>
              </a:ext>
            </a:extLst>
          </p:cNvPr>
          <p:cNvSpPr>
            <a:spLocks noGrp="1"/>
          </p:cNvSpPr>
          <p:nvPr>
            <p:ph type="title"/>
          </p:nvPr>
        </p:nvSpPr>
        <p:spPr/>
        <p:txBody>
          <a:bodyPr>
            <a:normAutofit/>
          </a:bodyPr>
          <a:lstStyle/>
          <a:p>
            <a:r>
              <a:rPr lang="en-US" sz="4000" b="1" err="1">
                <a:solidFill>
                  <a:srgbClr val="007030"/>
                </a:solidFill>
                <a:latin typeface="Source Sans Pro" panose="020B0503030403020204" pitchFamily="34" charset="0"/>
              </a:rPr>
              <a:t>GlobalWorks</a:t>
            </a:r>
            <a:r>
              <a:rPr lang="en-US" sz="4000" b="1">
                <a:solidFill>
                  <a:srgbClr val="007030"/>
                </a:solidFill>
                <a:latin typeface="Source Sans Pro" panose="020B0503030403020204" pitchFamily="34" charset="0"/>
              </a:rPr>
              <a:t> Sectors</a:t>
            </a:r>
          </a:p>
        </p:txBody>
      </p:sp>
      <p:sp>
        <p:nvSpPr>
          <p:cNvPr id="4" name="TextBox 3">
            <a:extLst>
              <a:ext uri="{FF2B5EF4-FFF2-40B4-BE49-F238E27FC236}">
                <a16:creationId xmlns:a16="http://schemas.microsoft.com/office/drawing/2014/main" id="{AD575933-2080-1D1E-81E7-F9683DCB26D9}"/>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pic>
        <p:nvPicPr>
          <p:cNvPr id="5" name="Picture 4" descr="A green text on a black background&#10;&#10;Description automatically generated">
            <a:extLst>
              <a:ext uri="{FF2B5EF4-FFF2-40B4-BE49-F238E27FC236}">
                <a16:creationId xmlns:a16="http://schemas.microsoft.com/office/drawing/2014/main" id="{B77ADB1B-8510-DF9D-7983-547C01E5DC93}"/>
              </a:ext>
            </a:extLst>
          </p:cNvPr>
          <p:cNvPicPr>
            <a:picLocks noChangeAspect="1"/>
          </p:cNvPicPr>
          <p:nvPr/>
        </p:nvPicPr>
        <p:blipFill>
          <a:blip r:embed="rId2"/>
          <a:stretch>
            <a:fillRect/>
          </a:stretch>
        </p:blipFill>
        <p:spPr>
          <a:xfrm>
            <a:off x="838200" y="5615615"/>
            <a:ext cx="3635096" cy="952570"/>
          </a:xfrm>
          <a:prstGeom prst="rect">
            <a:avLst/>
          </a:prstGeom>
        </p:spPr>
      </p:pic>
      <p:sp>
        <p:nvSpPr>
          <p:cNvPr id="9" name="Content Placeholder 2">
            <a:extLst>
              <a:ext uri="{FF2B5EF4-FFF2-40B4-BE49-F238E27FC236}">
                <a16:creationId xmlns:a16="http://schemas.microsoft.com/office/drawing/2014/main" id="{2AF017EB-906F-FA86-0EEB-8E695EEA75CD}"/>
              </a:ext>
            </a:extLst>
          </p:cNvPr>
          <p:cNvSpPr>
            <a:spLocks noGrp="1"/>
          </p:cNvSpPr>
          <p:nvPr>
            <p:ph idx="1"/>
          </p:nvPr>
        </p:nvSpPr>
        <p:spPr>
          <a:xfrm>
            <a:off x="1561217" y="1740562"/>
            <a:ext cx="10515600" cy="4351338"/>
          </a:xfrm>
        </p:spPr>
        <p:txBody>
          <a:bodyPr>
            <a:normAutofit/>
          </a:bodyPr>
          <a:lstStyle/>
          <a:p>
            <a:pPr marL="0" indent="0">
              <a:buNone/>
            </a:pPr>
            <a:r>
              <a:rPr lang="en-US" sz="2000" b="0" i="0">
                <a:solidFill>
                  <a:schemeClr val="tx2"/>
                </a:solidFill>
                <a:effectLst/>
                <a:latin typeface="Source Sans Pro" panose="020B0503030403020204" pitchFamily="34" charset="0"/>
              </a:rPr>
              <a:t>Art + Design </a:t>
            </a:r>
            <a:endParaRPr lang="en-US" sz="2000">
              <a:solidFill>
                <a:schemeClr val="tx2"/>
              </a:solidFill>
              <a:effectLst/>
              <a:latin typeface="Source Sans Pro" panose="020B0503030403020204" pitchFamily="34" charset="0"/>
            </a:endParaRPr>
          </a:p>
          <a:p>
            <a:pPr marL="0" indent="0">
              <a:buNone/>
            </a:pPr>
            <a:r>
              <a:rPr lang="en-US" sz="2000" b="0" i="0">
                <a:solidFill>
                  <a:schemeClr val="tx2"/>
                </a:solidFill>
                <a:effectLst/>
                <a:latin typeface="Source Sans Pro" panose="020B0503030403020204" pitchFamily="34" charset="0"/>
              </a:rPr>
              <a:t>Business + Accounting</a:t>
            </a:r>
            <a:endParaRPr lang="en-US" sz="2000">
              <a:solidFill>
                <a:schemeClr val="tx2"/>
              </a:solidFill>
              <a:effectLst/>
              <a:latin typeface="Source Sans Pro" panose="020B0503030403020204" pitchFamily="34" charset="0"/>
            </a:endParaRPr>
          </a:p>
          <a:p>
            <a:pPr marL="0" indent="0">
              <a:buNone/>
            </a:pPr>
            <a:r>
              <a:rPr lang="en-US" sz="2000" b="0" i="0">
                <a:solidFill>
                  <a:schemeClr val="tx2"/>
                </a:solidFill>
                <a:effectLst/>
                <a:latin typeface="Source Sans Pro" panose="020B0503030403020204" pitchFamily="34" charset="0"/>
              </a:rPr>
              <a:t>Data Science</a:t>
            </a:r>
            <a:endParaRPr lang="en-US" sz="2000">
              <a:solidFill>
                <a:schemeClr val="tx2"/>
              </a:solidFill>
              <a:effectLst/>
              <a:latin typeface="Source Sans Pro" panose="020B0503030403020204" pitchFamily="34" charset="0"/>
            </a:endParaRPr>
          </a:p>
          <a:p>
            <a:pPr marL="0" indent="0">
              <a:buNone/>
            </a:pPr>
            <a:r>
              <a:rPr lang="en-US" sz="2000" b="0" i="0">
                <a:solidFill>
                  <a:schemeClr val="tx2"/>
                </a:solidFill>
                <a:effectLst/>
                <a:latin typeface="Source Sans Pro" panose="020B0503030403020204" pitchFamily="34" charset="0"/>
              </a:rPr>
              <a:t>Education + Teaching English </a:t>
            </a:r>
            <a:endParaRPr lang="en-US" sz="2000">
              <a:solidFill>
                <a:schemeClr val="tx2"/>
              </a:solidFill>
              <a:effectLst/>
              <a:latin typeface="Source Sans Pro" panose="020B0503030403020204" pitchFamily="34" charset="0"/>
            </a:endParaRPr>
          </a:p>
          <a:p>
            <a:pPr marL="0" indent="0">
              <a:buNone/>
            </a:pPr>
            <a:r>
              <a:rPr lang="en-US" sz="2000" b="0" i="0">
                <a:solidFill>
                  <a:schemeClr val="tx2"/>
                </a:solidFill>
                <a:effectLst/>
                <a:latin typeface="Source Sans Pro" panose="020B0503030403020204" pitchFamily="34" charset="0"/>
              </a:rPr>
              <a:t>Environment + Sustainability </a:t>
            </a:r>
            <a:endParaRPr lang="en-US" sz="2000">
              <a:solidFill>
                <a:schemeClr val="tx2"/>
              </a:solidFill>
              <a:effectLst/>
              <a:latin typeface="Source Sans Pro" panose="020B0503030403020204" pitchFamily="34" charset="0"/>
            </a:endParaRPr>
          </a:p>
          <a:p>
            <a:pPr marL="0" indent="0">
              <a:buNone/>
            </a:pPr>
            <a:r>
              <a:rPr lang="en-US" sz="2000" b="0" i="0">
                <a:solidFill>
                  <a:schemeClr val="tx2"/>
                </a:solidFill>
                <a:effectLst/>
                <a:latin typeface="Source Sans Pro" panose="020B0503030403020204" pitchFamily="34" charset="0"/>
              </a:rPr>
              <a:t>Journalism + Communications</a:t>
            </a:r>
            <a:endParaRPr lang="en-US" sz="2000">
              <a:solidFill>
                <a:schemeClr val="tx2"/>
              </a:solidFill>
              <a:effectLst/>
              <a:latin typeface="Source Sans Pro" panose="020B0503030403020204" pitchFamily="34" charset="0"/>
            </a:endParaRPr>
          </a:p>
          <a:p>
            <a:pPr marL="0" indent="0">
              <a:buNone/>
            </a:pPr>
            <a:r>
              <a:rPr lang="en-US" sz="2000" b="0" i="0">
                <a:solidFill>
                  <a:schemeClr val="tx2"/>
                </a:solidFill>
                <a:effectLst/>
                <a:latin typeface="Source Sans Pro" panose="020B0503030403020204" pitchFamily="34" charset="0"/>
              </a:rPr>
              <a:t>Nonprofits + NGOs</a:t>
            </a:r>
            <a:endParaRPr lang="en-US" sz="2000">
              <a:solidFill>
                <a:schemeClr val="tx2"/>
              </a:solidFill>
              <a:effectLst/>
              <a:latin typeface="Source Sans Pro" panose="020B0503030403020204" pitchFamily="34" charset="0"/>
            </a:endParaRPr>
          </a:p>
          <a:p>
            <a:pPr marL="0" indent="0">
              <a:buNone/>
            </a:pPr>
            <a:r>
              <a:rPr lang="en-US" sz="2000" b="0" i="0">
                <a:solidFill>
                  <a:schemeClr val="tx2"/>
                </a:solidFill>
                <a:effectLst/>
                <a:latin typeface="Source Sans Pro" panose="020B0503030403020204" pitchFamily="34" charset="0"/>
              </a:rPr>
              <a:t>Social Science</a:t>
            </a:r>
            <a:endParaRPr lang="en-US" sz="2000">
              <a:solidFill>
                <a:schemeClr val="tx2"/>
              </a:solidFill>
              <a:effectLst/>
              <a:latin typeface="Source Sans Pro" panose="020B0503030403020204" pitchFamily="34" charset="0"/>
            </a:endParaRPr>
          </a:p>
          <a:p>
            <a:pPr marL="0" indent="0">
              <a:buNone/>
            </a:pPr>
            <a:r>
              <a:rPr lang="en-US" sz="2000" b="0" i="0">
                <a:solidFill>
                  <a:schemeClr val="tx2"/>
                </a:solidFill>
                <a:effectLst/>
                <a:latin typeface="Source Sans Pro" panose="020B0503030403020204" pitchFamily="34" charset="0"/>
              </a:rPr>
              <a:t>STEM + Healthcare</a:t>
            </a:r>
            <a:endParaRPr lang="en-US" sz="2000">
              <a:solidFill>
                <a:schemeClr val="tx2"/>
              </a:solidFill>
              <a:effectLst/>
              <a:latin typeface="Source Sans Pro" panose="020B0503030403020204" pitchFamily="34" charset="0"/>
            </a:endParaRPr>
          </a:p>
        </p:txBody>
      </p:sp>
      <p:pic>
        <p:nvPicPr>
          <p:cNvPr id="10" name="Picture 9" descr="Icon of analytics">
            <a:extLst>
              <a:ext uri="{FF2B5EF4-FFF2-40B4-BE49-F238E27FC236}">
                <a16:creationId xmlns:a16="http://schemas.microsoft.com/office/drawing/2014/main" id="{DD864FA2-3097-5DF1-6292-F138813C749A}"/>
              </a:ext>
            </a:extLst>
          </p:cNvPr>
          <p:cNvPicPr>
            <a:picLocks noChangeAspect="1"/>
          </p:cNvPicPr>
          <p:nvPr/>
        </p:nvPicPr>
        <p:blipFill>
          <a:blip r:embed="rId3"/>
          <a:stretch>
            <a:fillRect/>
          </a:stretch>
        </p:blipFill>
        <p:spPr>
          <a:xfrm>
            <a:off x="983731" y="2084273"/>
            <a:ext cx="456979" cy="456979"/>
          </a:xfrm>
          <a:prstGeom prst="rect">
            <a:avLst/>
          </a:prstGeom>
        </p:spPr>
      </p:pic>
      <p:pic>
        <p:nvPicPr>
          <p:cNvPr id="11" name="Picture 10" descr="Icon of DNA helix">
            <a:extLst>
              <a:ext uri="{FF2B5EF4-FFF2-40B4-BE49-F238E27FC236}">
                <a16:creationId xmlns:a16="http://schemas.microsoft.com/office/drawing/2014/main" id="{5C20B3D0-ABED-9D47-387D-FDBE619203A4}"/>
              </a:ext>
            </a:extLst>
          </p:cNvPr>
          <p:cNvPicPr>
            <a:picLocks noChangeAspect="1"/>
          </p:cNvPicPr>
          <p:nvPr/>
        </p:nvPicPr>
        <p:blipFill>
          <a:blip r:embed="rId4"/>
          <a:stretch>
            <a:fillRect/>
          </a:stretch>
        </p:blipFill>
        <p:spPr>
          <a:xfrm>
            <a:off x="987085" y="4891269"/>
            <a:ext cx="450270" cy="450270"/>
          </a:xfrm>
          <a:prstGeom prst="rect">
            <a:avLst/>
          </a:prstGeom>
        </p:spPr>
      </p:pic>
      <p:pic>
        <p:nvPicPr>
          <p:cNvPr id="12" name="Picture 11" descr="Icon of a brain">
            <a:extLst>
              <a:ext uri="{FF2B5EF4-FFF2-40B4-BE49-F238E27FC236}">
                <a16:creationId xmlns:a16="http://schemas.microsoft.com/office/drawing/2014/main" id="{E56DF477-556D-D218-D577-ADE9D25C2747}"/>
              </a:ext>
            </a:extLst>
          </p:cNvPr>
          <p:cNvPicPr>
            <a:picLocks noChangeAspect="1"/>
          </p:cNvPicPr>
          <p:nvPr/>
        </p:nvPicPr>
        <p:blipFill>
          <a:blip r:embed="rId5"/>
          <a:stretch>
            <a:fillRect/>
          </a:stretch>
        </p:blipFill>
        <p:spPr>
          <a:xfrm>
            <a:off x="999715" y="4530442"/>
            <a:ext cx="425011" cy="425011"/>
          </a:xfrm>
          <a:prstGeom prst="rect">
            <a:avLst/>
          </a:prstGeom>
        </p:spPr>
      </p:pic>
      <p:pic>
        <p:nvPicPr>
          <p:cNvPr id="13" name="Picture 12" descr="Icon of a group of people cheering">
            <a:extLst>
              <a:ext uri="{FF2B5EF4-FFF2-40B4-BE49-F238E27FC236}">
                <a16:creationId xmlns:a16="http://schemas.microsoft.com/office/drawing/2014/main" id="{6EDCAFA7-F888-3EF3-5594-2DA45B4330F5}"/>
              </a:ext>
            </a:extLst>
          </p:cNvPr>
          <p:cNvPicPr>
            <a:picLocks noChangeAspect="1"/>
          </p:cNvPicPr>
          <p:nvPr/>
        </p:nvPicPr>
        <p:blipFill>
          <a:blip r:embed="rId6"/>
          <a:stretch>
            <a:fillRect/>
          </a:stretch>
        </p:blipFill>
        <p:spPr>
          <a:xfrm>
            <a:off x="904022" y="3999494"/>
            <a:ext cx="616397" cy="616397"/>
          </a:xfrm>
          <a:prstGeom prst="rect">
            <a:avLst/>
          </a:prstGeom>
        </p:spPr>
      </p:pic>
      <p:pic>
        <p:nvPicPr>
          <p:cNvPr id="14" name="Picture 13" descr="Icon of a gradusation cap">
            <a:extLst>
              <a:ext uri="{FF2B5EF4-FFF2-40B4-BE49-F238E27FC236}">
                <a16:creationId xmlns:a16="http://schemas.microsoft.com/office/drawing/2014/main" id="{FE163BA5-5018-A418-3D80-3AF7A6A8187B}"/>
              </a:ext>
            </a:extLst>
          </p:cNvPr>
          <p:cNvPicPr>
            <a:picLocks noChangeAspect="1"/>
          </p:cNvPicPr>
          <p:nvPr/>
        </p:nvPicPr>
        <p:blipFill>
          <a:blip r:embed="rId7"/>
          <a:stretch>
            <a:fillRect/>
          </a:stretch>
        </p:blipFill>
        <p:spPr>
          <a:xfrm>
            <a:off x="945872" y="2870102"/>
            <a:ext cx="532696" cy="532696"/>
          </a:xfrm>
          <a:prstGeom prst="rect">
            <a:avLst/>
          </a:prstGeom>
        </p:spPr>
      </p:pic>
      <p:pic>
        <p:nvPicPr>
          <p:cNvPr id="15" name="Picture 14">
            <a:extLst>
              <a:ext uri="{FF2B5EF4-FFF2-40B4-BE49-F238E27FC236}">
                <a16:creationId xmlns:a16="http://schemas.microsoft.com/office/drawing/2014/main" id="{CCA7983F-2AC7-3F7B-BE4B-2EB53324C812}"/>
              </a:ext>
            </a:extLst>
          </p:cNvPr>
          <p:cNvPicPr>
            <a:picLocks noChangeAspect="1"/>
          </p:cNvPicPr>
          <p:nvPr/>
        </p:nvPicPr>
        <p:blipFill>
          <a:blip r:embed="rId8"/>
          <a:stretch>
            <a:fillRect/>
          </a:stretch>
        </p:blipFill>
        <p:spPr>
          <a:xfrm>
            <a:off x="1056645" y="3381908"/>
            <a:ext cx="311150" cy="311150"/>
          </a:xfrm>
          <a:prstGeom prst="rect">
            <a:avLst/>
          </a:prstGeom>
        </p:spPr>
      </p:pic>
      <p:pic>
        <p:nvPicPr>
          <p:cNvPr id="16" name="Picture 15">
            <a:extLst>
              <a:ext uri="{FF2B5EF4-FFF2-40B4-BE49-F238E27FC236}">
                <a16:creationId xmlns:a16="http://schemas.microsoft.com/office/drawing/2014/main" id="{ABE2CF1F-695C-7F1D-6CA7-DB0446C4D7A5}"/>
              </a:ext>
            </a:extLst>
          </p:cNvPr>
          <p:cNvPicPr>
            <a:picLocks noChangeAspect="1"/>
          </p:cNvPicPr>
          <p:nvPr/>
        </p:nvPicPr>
        <p:blipFill>
          <a:blip r:embed="rId9"/>
          <a:stretch>
            <a:fillRect/>
          </a:stretch>
        </p:blipFill>
        <p:spPr>
          <a:xfrm>
            <a:off x="1005845" y="3770181"/>
            <a:ext cx="412750" cy="292100"/>
          </a:xfrm>
          <a:prstGeom prst="rect">
            <a:avLst/>
          </a:prstGeom>
        </p:spPr>
      </p:pic>
      <p:pic>
        <p:nvPicPr>
          <p:cNvPr id="17" name="Picture 16">
            <a:extLst>
              <a:ext uri="{FF2B5EF4-FFF2-40B4-BE49-F238E27FC236}">
                <a16:creationId xmlns:a16="http://schemas.microsoft.com/office/drawing/2014/main" id="{C814448E-4C16-F5BA-6D14-085FC12E0252}"/>
              </a:ext>
            </a:extLst>
          </p:cNvPr>
          <p:cNvPicPr>
            <a:picLocks noChangeAspect="1"/>
          </p:cNvPicPr>
          <p:nvPr/>
        </p:nvPicPr>
        <p:blipFill>
          <a:blip r:embed="rId10"/>
          <a:stretch>
            <a:fillRect/>
          </a:stretch>
        </p:blipFill>
        <p:spPr>
          <a:xfrm>
            <a:off x="1062995" y="1634687"/>
            <a:ext cx="298450" cy="412750"/>
          </a:xfrm>
          <a:prstGeom prst="rect">
            <a:avLst/>
          </a:prstGeom>
        </p:spPr>
      </p:pic>
      <p:pic>
        <p:nvPicPr>
          <p:cNvPr id="18" name="Picture 17">
            <a:extLst>
              <a:ext uri="{FF2B5EF4-FFF2-40B4-BE49-F238E27FC236}">
                <a16:creationId xmlns:a16="http://schemas.microsoft.com/office/drawing/2014/main" id="{FC81F4AB-0681-FF45-2A1B-FB21B8E44F88}"/>
              </a:ext>
            </a:extLst>
          </p:cNvPr>
          <p:cNvPicPr>
            <a:picLocks noChangeAspect="1"/>
          </p:cNvPicPr>
          <p:nvPr/>
        </p:nvPicPr>
        <p:blipFill>
          <a:blip r:embed="rId11"/>
          <a:stretch>
            <a:fillRect/>
          </a:stretch>
        </p:blipFill>
        <p:spPr>
          <a:xfrm>
            <a:off x="983620" y="2573527"/>
            <a:ext cx="457200" cy="355600"/>
          </a:xfrm>
          <a:prstGeom prst="rect">
            <a:avLst/>
          </a:prstGeom>
        </p:spPr>
      </p:pic>
      <p:pic>
        <p:nvPicPr>
          <p:cNvPr id="19" name="Picture 18">
            <a:extLst>
              <a:ext uri="{FF2B5EF4-FFF2-40B4-BE49-F238E27FC236}">
                <a16:creationId xmlns:a16="http://schemas.microsoft.com/office/drawing/2014/main" id="{BDB5C6B8-434D-79B9-F9C6-1C2E40FC24C6}"/>
              </a:ext>
            </a:extLst>
          </p:cNvPr>
          <p:cNvPicPr>
            <a:picLocks noGrp="1" noChangeAspect="1"/>
          </p:cNvPicPr>
          <p:nvPr/>
        </p:nvPicPr>
        <p:blipFill>
          <a:blip r:embed="rId12"/>
          <a:srcRect l="16667" r="16667"/>
          <a:stretch/>
        </p:blipFill>
        <p:spPr>
          <a:xfrm>
            <a:off x="7455014" y="1027906"/>
            <a:ext cx="3875903" cy="4360391"/>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758688 w 6096000"/>
              <a:gd name="connsiteY3" fmla="*/ 6858000 h 6858000"/>
              <a:gd name="connsiteX4" fmla="*/ 0 w 6096000"/>
              <a:gd name="connsiteY4" fmla="*/ 609931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758688" y="6858000"/>
                </a:lnTo>
                <a:lnTo>
                  <a:pt x="0" y="6099312"/>
                </a:lnTo>
                <a:close/>
              </a:path>
            </a:pathLst>
          </a:custGeom>
        </p:spPr>
      </p:pic>
    </p:spTree>
    <p:extLst>
      <p:ext uri="{BB962C8B-B14F-4D97-AF65-F5344CB8AC3E}">
        <p14:creationId xmlns:p14="http://schemas.microsoft.com/office/powerpoint/2010/main" val="3957847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543AADF-63A2-CC83-A937-05F6110CFFA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0B45BF6-B236-8617-5A6F-0ABD5082EB7B}"/>
              </a:ext>
            </a:extLst>
          </p:cNvPr>
          <p:cNvPicPr>
            <a:picLocks noGrp="1" noChangeAspect="1"/>
          </p:cNvPicPr>
          <p:nvPr/>
        </p:nvPicPr>
        <p:blipFill>
          <a:blip r:embed="rId2"/>
          <a:srcRect l="20370" r="20370"/>
          <a:stretch/>
        </p:blipFill>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758688 w 6096000"/>
              <a:gd name="connsiteY3" fmla="*/ 6858000 h 6858000"/>
              <a:gd name="connsiteX4" fmla="*/ 0 w 6096000"/>
              <a:gd name="connsiteY4" fmla="*/ 609931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758688" y="6858000"/>
                </a:lnTo>
                <a:lnTo>
                  <a:pt x="0" y="6099312"/>
                </a:lnTo>
                <a:close/>
              </a:path>
            </a:pathLst>
          </a:custGeom>
        </p:spPr>
      </p:pic>
      <p:sp>
        <p:nvSpPr>
          <p:cNvPr id="2" name="Title 1">
            <a:extLst>
              <a:ext uri="{FF2B5EF4-FFF2-40B4-BE49-F238E27FC236}">
                <a16:creationId xmlns:a16="http://schemas.microsoft.com/office/drawing/2014/main" id="{28726C64-AE29-765D-BF3A-323019E730AF}"/>
              </a:ext>
            </a:extLst>
          </p:cNvPr>
          <p:cNvSpPr>
            <a:spLocks noGrp="1"/>
          </p:cNvSpPr>
          <p:nvPr>
            <p:ph type="title"/>
          </p:nvPr>
        </p:nvSpPr>
        <p:spPr>
          <a:xfrm>
            <a:off x="825843" y="759107"/>
            <a:ext cx="6096000" cy="1325563"/>
          </a:xfrm>
        </p:spPr>
        <p:txBody>
          <a:bodyPr>
            <a:normAutofit/>
          </a:bodyPr>
          <a:lstStyle/>
          <a:p>
            <a:r>
              <a:rPr lang="en-US" sz="4000" b="1">
                <a:solidFill>
                  <a:srgbClr val="007030"/>
                </a:solidFill>
                <a:latin typeface="Source Sans Pro" panose="020B0503030403020204" pitchFamily="34" charset="0"/>
              </a:rPr>
              <a:t>GEO Office</a:t>
            </a:r>
          </a:p>
        </p:txBody>
      </p:sp>
      <p:sp>
        <p:nvSpPr>
          <p:cNvPr id="3" name="Content Placeholder 2">
            <a:extLst>
              <a:ext uri="{FF2B5EF4-FFF2-40B4-BE49-F238E27FC236}">
                <a16:creationId xmlns:a16="http://schemas.microsoft.com/office/drawing/2014/main" id="{740DB648-697F-8588-418A-53F17D53B8F5}"/>
              </a:ext>
            </a:extLst>
          </p:cNvPr>
          <p:cNvSpPr>
            <a:spLocks noGrp="1"/>
          </p:cNvSpPr>
          <p:nvPr>
            <p:ph idx="1"/>
          </p:nvPr>
        </p:nvSpPr>
        <p:spPr>
          <a:xfrm>
            <a:off x="825843" y="2121040"/>
            <a:ext cx="1874875" cy="4351338"/>
          </a:xfrm>
        </p:spPr>
        <p:txBody>
          <a:bodyPr>
            <a:normAutofit/>
          </a:bodyPr>
          <a:lstStyle/>
          <a:p>
            <a:pPr marL="0" indent="0" algn="l" rtl="0" fontAlgn="base">
              <a:buNone/>
            </a:pPr>
            <a:r>
              <a:rPr lang="en-US" sz="2000" b="0" i="0" u="none" strike="noStrike">
                <a:solidFill>
                  <a:schemeClr val="tx2"/>
                </a:solidFill>
                <a:effectLst/>
                <a:latin typeface="Source Sans Pro" panose="020B0503030403020204" pitchFamily="34" charset="0"/>
              </a:rPr>
              <a:t>Location:</a:t>
            </a:r>
            <a:r>
              <a:rPr lang="en-US" sz="2000" b="0" i="0">
                <a:solidFill>
                  <a:schemeClr val="tx2"/>
                </a:solidFill>
                <a:effectLst/>
                <a:latin typeface="Source Sans Pro" panose="020B0503030403020204" pitchFamily="34" charset="0"/>
              </a:rPr>
              <a:t>​</a:t>
            </a:r>
          </a:p>
          <a:p>
            <a:pPr marL="0" indent="0" algn="l" rtl="0" fontAlgn="base">
              <a:buNone/>
            </a:pPr>
            <a:r>
              <a:rPr lang="en-US" sz="2000" b="0" i="0" u="none" strike="noStrike">
                <a:solidFill>
                  <a:schemeClr val="tx2"/>
                </a:solidFill>
                <a:effectLst/>
                <a:latin typeface="Source Sans Pro" panose="020B0503030403020204" pitchFamily="34" charset="0"/>
              </a:rPr>
              <a:t>Email:</a:t>
            </a:r>
            <a:r>
              <a:rPr lang="en-US" sz="2000" b="0" i="0">
                <a:solidFill>
                  <a:schemeClr val="tx2"/>
                </a:solidFill>
                <a:effectLst/>
                <a:latin typeface="Source Sans Pro" panose="020B0503030403020204" pitchFamily="34" charset="0"/>
              </a:rPr>
              <a:t>​</a:t>
            </a:r>
          </a:p>
          <a:p>
            <a:pPr marL="0" indent="0" algn="l" rtl="0" fontAlgn="base">
              <a:buNone/>
            </a:pPr>
            <a:r>
              <a:rPr lang="en-US" sz="2000" b="0" i="0" u="none" strike="noStrike">
                <a:solidFill>
                  <a:schemeClr val="tx2"/>
                </a:solidFill>
                <a:effectLst/>
                <a:latin typeface="Source Sans Pro" panose="020B0503030403020204" pitchFamily="34" charset="0"/>
              </a:rPr>
              <a:t>Phone:</a:t>
            </a:r>
            <a:r>
              <a:rPr lang="en-US" sz="2000" b="0" i="0">
                <a:solidFill>
                  <a:schemeClr val="tx2"/>
                </a:solidFill>
                <a:effectLst/>
                <a:latin typeface="Source Sans Pro" panose="020B0503030403020204" pitchFamily="34" charset="0"/>
              </a:rPr>
              <a:t>​</a:t>
            </a:r>
          </a:p>
          <a:p>
            <a:pPr marL="0" indent="0" algn="l" rtl="0" fontAlgn="base">
              <a:buNone/>
            </a:pPr>
            <a:r>
              <a:rPr lang="en-US" sz="2000" b="0" i="0" u="none" strike="noStrike">
                <a:solidFill>
                  <a:schemeClr val="tx2"/>
                </a:solidFill>
                <a:effectLst/>
                <a:latin typeface="Source Sans Pro" panose="020B0503030403020204" pitchFamily="34" charset="0"/>
              </a:rPr>
              <a:t>Website:</a:t>
            </a:r>
            <a:r>
              <a:rPr lang="en-US" sz="2000" b="0" i="0">
                <a:solidFill>
                  <a:schemeClr val="tx2"/>
                </a:solidFill>
                <a:effectLst/>
                <a:latin typeface="Source Sans Pro" panose="020B0503030403020204" pitchFamily="34" charset="0"/>
              </a:rPr>
              <a:t>​</a:t>
            </a:r>
          </a:p>
          <a:p>
            <a:pPr marL="0" indent="0" algn="l" rtl="0" fontAlgn="base">
              <a:buNone/>
            </a:pPr>
            <a:r>
              <a:rPr lang="en-US" sz="2000">
                <a:solidFill>
                  <a:schemeClr val="tx2"/>
                </a:solidFill>
                <a:latin typeface="Source Sans Pro" panose="020B0503030403020204" pitchFamily="34" charset="0"/>
              </a:rPr>
              <a:t>Office Hours:</a:t>
            </a:r>
            <a:endParaRPr lang="en-US" sz="2000" b="0" i="0">
              <a:solidFill>
                <a:schemeClr val="tx2"/>
              </a:solidFill>
              <a:effectLst/>
              <a:latin typeface="Source Sans Pro" panose="020B0503030403020204" pitchFamily="34" charset="0"/>
            </a:endParaRPr>
          </a:p>
        </p:txBody>
      </p:sp>
      <p:sp>
        <p:nvSpPr>
          <p:cNvPr id="6" name="Content Placeholder 2">
            <a:extLst>
              <a:ext uri="{FF2B5EF4-FFF2-40B4-BE49-F238E27FC236}">
                <a16:creationId xmlns:a16="http://schemas.microsoft.com/office/drawing/2014/main" id="{0FA2BF60-F27F-58D2-4ECA-80F3A57CB7A2}"/>
              </a:ext>
            </a:extLst>
          </p:cNvPr>
          <p:cNvSpPr txBox="1">
            <a:spLocks/>
          </p:cNvSpPr>
          <p:nvPr/>
        </p:nvSpPr>
        <p:spPr>
          <a:xfrm>
            <a:off x="2577148" y="2121040"/>
            <a:ext cx="489274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US" sz="2000" b="0" i="0" u="none" strike="noStrike">
                <a:solidFill>
                  <a:schemeClr val="tx2"/>
                </a:solidFill>
                <a:effectLst/>
                <a:latin typeface="Source Sans Pro" panose="020B0503030403020204" pitchFamily="34" charset="0"/>
              </a:rPr>
              <a:t>Oregon Hall, 3rd floor</a:t>
            </a:r>
            <a:r>
              <a:rPr lang="en-US" sz="2000" b="0" i="0">
                <a:solidFill>
                  <a:schemeClr val="tx2"/>
                </a:solidFill>
                <a:effectLst/>
                <a:latin typeface="Source Sans Pro" panose="020B0503030403020204" pitchFamily="34" charset="0"/>
              </a:rPr>
              <a:t>​</a:t>
            </a:r>
          </a:p>
          <a:p>
            <a:pPr marL="0" indent="0" algn="l" rtl="0" fontAlgn="base">
              <a:buNone/>
            </a:pPr>
            <a:r>
              <a:rPr lang="en-US" sz="2000" b="0" i="0" u="none" strike="noStrike" err="1">
                <a:solidFill>
                  <a:schemeClr val="tx2"/>
                </a:solidFill>
                <a:effectLst/>
                <a:latin typeface="Source Sans Pro" panose="020B0503030403020204" pitchFamily="34" charset="0"/>
              </a:rPr>
              <a:t>geoinfo@uoregon.edu</a:t>
            </a:r>
            <a:r>
              <a:rPr lang="en-US" sz="2000" b="0" i="0">
                <a:solidFill>
                  <a:schemeClr val="tx2"/>
                </a:solidFill>
                <a:effectLst/>
                <a:latin typeface="Source Sans Pro" panose="020B0503030403020204" pitchFamily="34" charset="0"/>
              </a:rPr>
              <a:t>​</a:t>
            </a:r>
          </a:p>
          <a:p>
            <a:pPr marL="0" indent="0" algn="l" rtl="0" fontAlgn="base">
              <a:buNone/>
            </a:pPr>
            <a:r>
              <a:rPr lang="en-US" sz="2000" b="0" i="0" u="none" strike="noStrike">
                <a:solidFill>
                  <a:schemeClr val="tx2"/>
                </a:solidFill>
                <a:effectLst/>
                <a:latin typeface="Source Sans Pro" panose="020B0503030403020204" pitchFamily="34" charset="0"/>
              </a:rPr>
              <a:t>(541) 346-3207</a:t>
            </a:r>
            <a:r>
              <a:rPr lang="en-US" sz="2000" b="0" i="0">
                <a:solidFill>
                  <a:schemeClr val="tx2"/>
                </a:solidFill>
                <a:effectLst/>
                <a:latin typeface="Source Sans Pro" panose="020B0503030403020204" pitchFamily="34" charset="0"/>
              </a:rPr>
              <a:t>​</a:t>
            </a:r>
          </a:p>
          <a:p>
            <a:pPr marL="0" indent="0" algn="l" rtl="0" fontAlgn="base">
              <a:buNone/>
            </a:pPr>
            <a:r>
              <a:rPr lang="en-US" sz="2000" b="0" i="0" u="none" strike="noStrike" err="1">
                <a:solidFill>
                  <a:schemeClr val="tx2"/>
                </a:solidFill>
                <a:effectLst/>
                <a:latin typeface="Source Sans Pro" panose="020B0503030403020204" pitchFamily="34" charset="0"/>
              </a:rPr>
              <a:t>geo.uoregon.edu</a:t>
            </a:r>
            <a:r>
              <a:rPr lang="en-US" sz="2000" b="0" i="0">
                <a:solidFill>
                  <a:schemeClr val="tx2"/>
                </a:solidFill>
                <a:effectLst/>
                <a:latin typeface="Source Sans Pro" panose="020B0503030403020204" pitchFamily="34" charset="0"/>
              </a:rPr>
              <a:t>​</a:t>
            </a:r>
          </a:p>
          <a:p>
            <a:pPr marL="0" indent="0" algn="l" rtl="0" fontAlgn="base">
              <a:buNone/>
            </a:pPr>
            <a:r>
              <a:rPr lang="en-US" sz="2000">
                <a:solidFill>
                  <a:schemeClr val="tx2"/>
                </a:solidFill>
                <a:latin typeface="Source Sans Pro" panose="020B0503030403020204" pitchFamily="34" charset="0"/>
              </a:rPr>
              <a:t>9:00 a.m. – 4:00 p.m.</a:t>
            </a:r>
          </a:p>
          <a:p>
            <a:pPr marL="0" indent="0" algn="l" rtl="0" fontAlgn="base">
              <a:buNone/>
            </a:pPr>
            <a:r>
              <a:rPr lang="en-US" sz="2000" b="0" i="0">
                <a:solidFill>
                  <a:schemeClr val="tx2"/>
                </a:solidFill>
                <a:effectLst/>
                <a:latin typeface="Source Sans Pro" panose="020B0503030403020204" pitchFamily="34" charset="0"/>
              </a:rPr>
              <a:t>Monday</a:t>
            </a:r>
            <a:r>
              <a:rPr lang="en-US" sz="2000">
                <a:solidFill>
                  <a:schemeClr val="tx2"/>
                </a:solidFill>
                <a:latin typeface="Source Sans Pro" panose="020B0503030403020204" pitchFamily="34" charset="0"/>
              </a:rPr>
              <a:t> – Friday</a:t>
            </a:r>
            <a:endParaRPr lang="en-US" sz="2000" b="0" i="0">
              <a:solidFill>
                <a:schemeClr val="tx2"/>
              </a:solidFill>
              <a:effectLst/>
              <a:latin typeface="Source Sans Pro" panose="020B0503030403020204" pitchFamily="34" charset="0"/>
            </a:endParaRPr>
          </a:p>
        </p:txBody>
      </p:sp>
      <p:sp>
        <p:nvSpPr>
          <p:cNvPr id="7" name="TextBox 6">
            <a:extLst>
              <a:ext uri="{FF2B5EF4-FFF2-40B4-BE49-F238E27FC236}">
                <a16:creationId xmlns:a16="http://schemas.microsoft.com/office/drawing/2014/main" id="{D1FC934C-E277-3526-A510-1A2C56A87115}"/>
              </a:ext>
            </a:extLst>
          </p:cNvPr>
          <p:cNvSpPr txBox="1"/>
          <p:nvPr/>
        </p:nvSpPr>
        <p:spPr>
          <a:xfrm>
            <a:off x="8432800" y="6197600"/>
            <a:ext cx="3420533" cy="307777"/>
          </a:xfrm>
          <a:prstGeom prst="rect">
            <a:avLst/>
          </a:prstGeom>
          <a:noFill/>
        </p:spPr>
        <p:txBody>
          <a:bodyPr wrap="square" rtlCol="0">
            <a:spAutoFit/>
          </a:bodyPr>
          <a:lstStyle/>
          <a:p>
            <a:r>
              <a:rPr lang="en-US" sz="1400" spc="200">
                <a:solidFill>
                  <a:schemeClr val="bg1"/>
                </a:solidFill>
                <a:latin typeface="Source Sans Pro" panose="020B0503030403020204" pitchFamily="34" charset="0"/>
              </a:rPr>
              <a:t>UNIVERSITY OF OREGON  #</a:t>
            </a:r>
          </a:p>
        </p:txBody>
      </p:sp>
      <p:pic>
        <p:nvPicPr>
          <p:cNvPr id="8" name="Picture 7" descr="A green text on a black background&#10;&#10;Description automatically generated">
            <a:extLst>
              <a:ext uri="{FF2B5EF4-FFF2-40B4-BE49-F238E27FC236}">
                <a16:creationId xmlns:a16="http://schemas.microsoft.com/office/drawing/2014/main" id="{75AB73CC-151F-2ECF-959C-DF6067B70547}"/>
              </a:ext>
            </a:extLst>
          </p:cNvPr>
          <p:cNvPicPr>
            <a:picLocks noChangeAspect="1"/>
          </p:cNvPicPr>
          <p:nvPr/>
        </p:nvPicPr>
        <p:blipFill>
          <a:blip r:embed="rId3"/>
          <a:stretch>
            <a:fillRect/>
          </a:stretch>
        </p:blipFill>
        <p:spPr>
          <a:xfrm>
            <a:off x="873790" y="5638183"/>
            <a:ext cx="3635096" cy="952570"/>
          </a:xfrm>
          <a:prstGeom prst="rect">
            <a:avLst/>
          </a:prstGeom>
        </p:spPr>
      </p:pic>
    </p:spTree>
    <p:extLst>
      <p:ext uri="{BB962C8B-B14F-4D97-AF65-F5344CB8AC3E}">
        <p14:creationId xmlns:p14="http://schemas.microsoft.com/office/powerpoint/2010/main" val="348801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D1135-05AC-5EDC-B6EC-ECDB7763DC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8D89CD-4BAA-320D-6669-7DF5E385DAA4}"/>
              </a:ext>
            </a:extLst>
          </p:cNvPr>
          <p:cNvSpPr>
            <a:spLocks noGrp="1"/>
          </p:cNvSpPr>
          <p:nvPr>
            <p:ph type="title"/>
          </p:nvPr>
        </p:nvSpPr>
        <p:spPr/>
        <p:txBody>
          <a:bodyPr>
            <a:normAutofit/>
          </a:bodyPr>
          <a:lstStyle/>
          <a:p>
            <a:r>
              <a:rPr lang="en-US" sz="4000" b="1">
                <a:solidFill>
                  <a:srgbClr val="007030"/>
                </a:solidFill>
                <a:latin typeface="Source Sans Pro" panose="020B0503030403020204" pitchFamily="34" charset="0"/>
              </a:rPr>
              <a:t>NACE Career Competencies</a:t>
            </a:r>
          </a:p>
        </p:txBody>
      </p:sp>
      <p:sp>
        <p:nvSpPr>
          <p:cNvPr id="4" name="TextBox 3">
            <a:extLst>
              <a:ext uri="{FF2B5EF4-FFF2-40B4-BE49-F238E27FC236}">
                <a16:creationId xmlns:a16="http://schemas.microsoft.com/office/drawing/2014/main" id="{A15343D4-C6FD-5706-3DDD-61B1E74CB5C2}"/>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pic>
        <p:nvPicPr>
          <p:cNvPr id="5" name="Picture 4" descr="A green text on a black background&#10;&#10;Description automatically generated">
            <a:extLst>
              <a:ext uri="{FF2B5EF4-FFF2-40B4-BE49-F238E27FC236}">
                <a16:creationId xmlns:a16="http://schemas.microsoft.com/office/drawing/2014/main" id="{17EE7A11-258D-A935-A7D9-F7D59653D39C}"/>
              </a:ext>
            </a:extLst>
          </p:cNvPr>
          <p:cNvPicPr>
            <a:picLocks noChangeAspect="1"/>
          </p:cNvPicPr>
          <p:nvPr/>
        </p:nvPicPr>
        <p:blipFill>
          <a:blip r:embed="rId2"/>
          <a:stretch>
            <a:fillRect/>
          </a:stretch>
        </p:blipFill>
        <p:spPr>
          <a:xfrm>
            <a:off x="838200" y="5615615"/>
            <a:ext cx="3635096" cy="952570"/>
          </a:xfrm>
          <a:prstGeom prst="rect">
            <a:avLst/>
          </a:prstGeom>
        </p:spPr>
      </p:pic>
      <p:sp>
        <p:nvSpPr>
          <p:cNvPr id="9" name="Content Placeholder 2">
            <a:extLst>
              <a:ext uri="{FF2B5EF4-FFF2-40B4-BE49-F238E27FC236}">
                <a16:creationId xmlns:a16="http://schemas.microsoft.com/office/drawing/2014/main" id="{F840DFFE-4E74-8B41-1209-945DAAFA928C}"/>
              </a:ext>
            </a:extLst>
          </p:cNvPr>
          <p:cNvSpPr>
            <a:spLocks noGrp="1"/>
          </p:cNvSpPr>
          <p:nvPr>
            <p:ph idx="1"/>
          </p:nvPr>
        </p:nvSpPr>
        <p:spPr>
          <a:xfrm>
            <a:off x="1561216" y="1448570"/>
            <a:ext cx="3175771" cy="341157"/>
          </a:xfrm>
        </p:spPr>
        <p:txBody>
          <a:bodyPr>
            <a:noAutofit/>
          </a:bodyPr>
          <a:lstStyle/>
          <a:p>
            <a:pPr marL="0" indent="0">
              <a:buNone/>
            </a:pPr>
            <a:r>
              <a:rPr lang="en-US" sz="2000" b="0" i="0">
                <a:solidFill>
                  <a:schemeClr val="tx2"/>
                </a:solidFill>
                <a:effectLst/>
                <a:latin typeface="Source Sans Pro" panose="020B0503030403020204" pitchFamily="34" charset="0"/>
              </a:rPr>
              <a:t>Career &amp; Self-Development</a:t>
            </a:r>
            <a:endParaRPr lang="en-US" sz="2000">
              <a:solidFill>
                <a:schemeClr val="tx2"/>
              </a:solidFill>
              <a:effectLst/>
              <a:latin typeface="Source Sans Pro" panose="020B0503030403020204" pitchFamily="34" charset="0"/>
            </a:endParaRPr>
          </a:p>
        </p:txBody>
      </p:sp>
      <p:pic>
        <p:nvPicPr>
          <p:cNvPr id="19" name="Picture 18">
            <a:extLst>
              <a:ext uri="{FF2B5EF4-FFF2-40B4-BE49-F238E27FC236}">
                <a16:creationId xmlns:a16="http://schemas.microsoft.com/office/drawing/2014/main" id="{64268DB5-A3FF-CD65-135E-C28CCDF408F6}"/>
              </a:ext>
            </a:extLst>
          </p:cNvPr>
          <p:cNvPicPr>
            <a:picLocks noGrp="1" noChangeAspect="1"/>
          </p:cNvPicPr>
          <p:nvPr/>
        </p:nvPicPr>
        <p:blipFill rotWithShape="1">
          <a:blip r:embed="rId3"/>
          <a:srcRect l="22923" r="22923"/>
          <a:stretch/>
        </p:blipFill>
        <p:spPr>
          <a:xfrm>
            <a:off x="7403028" y="738632"/>
            <a:ext cx="4220199" cy="519524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758688 w 6096000"/>
              <a:gd name="connsiteY3" fmla="*/ 6858000 h 6858000"/>
              <a:gd name="connsiteX4" fmla="*/ 0 w 6096000"/>
              <a:gd name="connsiteY4" fmla="*/ 609931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758688" y="6858000"/>
                </a:lnTo>
                <a:lnTo>
                  <a:pt x="0" y="6099312"/>
                </a:lnTo>
                <a:close/>
              </a:path>
            </a:pathLst>
          </a:custGeom>
        </p:spPr>
      </p:pic>
      <p:pic>
        <p:nvPicPr>
          <p:cNvPr id="6" name="Picture 5" descr="A black background with a black square&#10;&#10;AI-generated content may be incorrect.">
            <a:extLst>
              <a:ext uri="{FF2B5EF4-FFF2-40B4-BE49-F238E27FC236}">
                <a16:creationId xmlns:a16="http://schemas.microsoft.com/office/drawing/2014/main" id="{3848B35F-886D-EAA1-8595-45C22A527B09}"/>
              </a:ext>
            </a:extLst>
          </p:cNvPr>
          <p:cNvPicPr>
            <a:picLocks noChangeAspect="1"/>
          </p:cNvPicPr>
          <p:nvPr/>
        </p:nvPicPr>
        <p:blipFill>
          <a:blip r:embed="rId4"/>
          <a:stretch>
            <a:fillRect/>
          </a:stretch>
        </p:blipFill>
        <p:spPr>
          <a:xfrm>
            <a:off x="805590" y="5085136"/>
            <a:ext cx="486199" cy="486199"/>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28C82EEE-0644-60B4-A6A7-C23074853B8F}"/>
              </a:ext>
            </a:extLst>
          </p:cNvPr>
          <p:cNvPicPr>
            <a:picLocks noChangeAspect="1"/>
          </p:cNvPicPr>
          <p:nvPr/>
        </p:nvPicPr>
        <p:blipFill>
          <a:blip r:embed="rId5"/>
          <a:stretch>
            <a:fillRect/>
          </a:stretch>
        </p:blipFill>
        <p:spPr>
          <a:xfrm>
            <a:off x="805590" y="1376244"/>
            <a:ext cx="485811" cy="485811"/>
          </a:xfrm>
          <a:prstGeom prst="rect">
            <a:avLst/>
          </a:prstGeom>
        </p:spPr>
      </p:pic>
      <p:pic>
        <p:nvPicPr>
          <p:cNvPr id="21" name="Picture 20" descr="A black background with a black square&#10;&#10;AI-generated content may be incorrect.">
            <a:extLst>
              <a:ext uri="{FF2B5EF4-FFF2-40B4-BE49-F238E27FC236}">
                <a16:creationId xmlns:a16="http://schemas.microsoft.com/office/drawing/2014/main" id="{29752969-F5F9-BCBF-D7B3-5EF678B127A1}"/>
              </a:ext>
            </a:extLst>
          </p:cNvPr>
          <p:cNvPicPr>
            <a:picLocks noChangeAspect="1"/>
          </p:cNvPicPr>
          <p:nvPr/>
        </p:nvPicPr>
        <p:blipFill>
          <a:blip r:embed="rId6"/>
          <a:stretch>
            <a:fillRect/>
          </a:stretch>
        </p:blipFill>
        <p:spPr>
          <a:xfrm>
            <a:off x="805590" y="1905864"/>
            <a:ext cx="486199" cy="485811"/>
          </a:xfrm>
          <a:prstGeom prst="rect">
            <a:avLst/>
          </a:prstGeom>
        </p:spPr>
      </p:pic>
      <p:pic>
        <p:nvPicPr>
          <p:cNvPr id="23" name="Picture 22" descr="A black background with a black square&#10;&#10;AI-generated content may be incorrect.">
            <a:extLst>
              <a:ext uri="{FF2B5EF4-FFF2-40B4-BE49-F238E27FC236}">
                <a16:creationId xmlns:a16="http://schemas.microsoft.com/office/drawing/2014/main" id="{8B092E70-E26A-872C-B558-238267383378}"/>
              </a:ext>
            </a:extLst>
          </p:cNvPr>
          <p:cNvPicPr>
            <a:picLocks noChangeAspect="1"/>
          </p:cNvPicPr>
          <p:nvPr/>
        </p:nvPicPr>
        <p:blipFill>
          <a:blip r:embed="rId7"/>
          <a:stretch>
            <a:fillRect/>
          </a:stretch>
        </p:blipFill>
        <p:spPr>
          <a:xfrm>
            <a:off x="805590" y="2435484"/>
            <a:ext cx="486199" cy="486199"/>
          </a:xfrm>
          <a:prstGeom prst="rect">
            <a:avLst/>
          </a:prstGeom>
        </p:spPr>
      </p:pic>
      <p:pic>
        <p:nvPicPr>
          <p:cNvPr id="25" name="Picture 24" descr="A black background with a black square&#10;&#10;AI-generated content may be incorrect.">
            <a:extLst>
              <a:ext uri="{FF2B5EF4-FFF2-40B4-BE49-F238E27FC236}">
                <a16:creationId xmlns:a16="http://schemas.microsoft.com/office/drawing/2014/main" id="{3F6958F1-D220-9398-F57C-427E4AD4C196}"/>
              </a:ext>
            </a:extLst>
          </p:cNvPr>
          <p:cNvPicPr>
            <a:picLocks noChangeAspect="1"/>
          </p:cNvPicPr>
          <p:nvPr/>
        </p:nvPicPr>
        <p:blipFill>
          <a:blip r:embed="rId8"/>
          <a:stretch>
            <a:fillRect/>
          </a:stretch>
        </p:blipFill>
        <p:spPr>
          <a:xfrm>
            <a:off x="805590" y="2965492"/>
            <a:ext cx="485811" cy="486199"/>
          </a:xfrm>
          <a:prstGeom prst="rect">
            <a:avLst/>
          </a:prstGeom>
        </p:spPr>
      </p:pic>
      <p:pic>
        <p:nvPicPr>
          <p:cNvPr id="27" name="Picture 26" descr="A black background with a black square&#10;&#10;AI-generated content may be incorrect.">
            <a:extLst>
              <a:ext uri="{FF2B5EF4-FFF2-40B4-BE49-F238E27FC236}">
                <a16:creationId xmlns:a16="http://schemas.microsoft.com/office/drawing/2014/main" id="{AFFD039B-7CBB-279C-F10A-A7C1B838BEFA}"/>
              </a:ext>
            </a:extLst>
          </p:cNvPr>
          <p:cNvPicPr>
            <a:picLocks noChangeAspect="1"/>
          </p:cNvPicPr>
          <p:nvPr/>
        </p:nvPicPr>
        <p:blipFill>
          <a:blip r:embed="rId9"/>
          <a:stretch>
            <a:fillRect/>
          </a:stretch>
        </p:blipFill>
        <p:spPr>
          <a:xfrm>
            <a:off x="805590" y="3495500"/>
            <a:ext cx="486199" cy="485811"/>
          </a:xfrm>
          <a:prstGeom prst="rect">
            <a:avLst/>
          </a:prstGeom>
        </p:spPr>
      </p:pic>
      <p:pic>
        <p:nvPicPr>
          <p:cNvPr id="29" name="Picture 28" descr="A black background with a black square&#10;&#10;AI-generated content may be incorrect.">
            <a:extLst>
              <a:ext uri="{FF2B5EF4-FFF2-40B4-BE49-F238E27FC236}">
                <a16:creationId xmlns:a16="http://schemas.microsoft.com/office/drawing/2014/main" id="{B7F75032-809E-3DDE-0C74-C5BBF7D4E41C}"/>
              </a:ext>
            </a:extLst>
          </p:cNvPr>
          <p:cNvPicPr>
            <a:picLocks noChangeAspect="1"/>
          </p:cNvPicPr>
          <p:nvPr/>
        </p:nvPicPr>
        <p:blipFill>
          <a:blip r:embed="rId10"/>
          <a:stretch>
            <a:fillRect/>
          </a:stretch>
        </p:blipFill>
        <p:spPr>
          <a:xfrm>
            <a:off x="805590" y="4025120"/>
            <a:ext cx="485811" cy="486199"/>
          </a:xfrm>
          <a:prstGeom prst="rect">
            <a:avLst/>
          </a:prstGeom>
        </p:spPr>
      </p:pic>
      <p:pic>
        <p:nvPicPr>
          <p:cNvPr id="31" name="Picture 30" descr="A white rectangle in the middle of a black background&#10;&#10;AI-generated content may be incorrect.">
            <a:extLst>
              <a:ext uri="{FF2B5EF4-FFF2-40B4-BE49-F238E27FC236}">
                <a16:creationId xmlns:a16="http://schemas.microsoft.com/office/drawing/2014/main" id="{3EACDE72-3238-5E13-7C98-264F01CA1FA6}"/>
              </a:ext>
            </a:extLst>
          </p:cNvPr>
          <p:cNvPicPr>
            <a:picLocks noChangeAspect="1"/>
          </p:cNvPicPr>
          <p:nvPr/>
        </p:nvPicPr>
        <p:blipFill>
          <a:blip r:embed="rId11"/>
          <a:stretch>
            <a:fillRect/>
          </a:stretch>
        </p:blipFill>
        <p:spPr>
          <a:xfrm>
            <a:off x="805590" y="4555128"/>
            <a:ext cx="486199" cy="486199"/>
          </a:xfrm>
          <a:prstGeom prst="rect">
            <a:avLst/>
          </a:prstGeom>
        </p:spPr>
      </p:pic>
      <p:sp>
        <p:nvSpPr>
          <p:cNvPr id="34" name="Content Placeholder 2">
            <a:extLst>
              <a:ext uri="{FF2B5EF4-FFF2-40B4-BE49-F238E27FC236}">
                <a16:creationId xmlns:a16="http://schemas.microsoft.com/office/drawing/2014/main" id="{DD778793-44B6-B37E-59DD-81C3FEC098BC}"/>
              </a:ext>
            </a:extLst>
          </p:cNvPr>
          <p:cNvSpPr txBox="1">
            <a:spLocks/>
          </p:cNvSpPr>
          <p:nvPr/>
        </p:nvSpPr>
        <p:spPr>
          <a:xfrm>
            <a:off x="1561217" y="1978439"/>
            <a:ext cx="3175771" cy="34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tx2"/>
                </a:solidFill>
                <a:latin typeface="Source Sans Pro" panose="020B0503030403020204" pitchFamily="34" charset="0"/>
              </a:rPr>
              <a:t>Communication</a:t>
            </a:r>
          </a:p>
        </p:txBody>
      </p:sp>
      <p:sp>
        <p:nvSpPr>
          <p:cNvPr id="35" name="Content Placeholder 2">
            <a:extLst>
              <a:ext uri="{FF2B5EF4-FFF2-40B4-BE49-F238E27FC236}">
                <a16:creationId xmlns:a16="http://schemas.microsoft.com/office/drawing/2014/main" id="{2D238BB2-7C7A-132E-5128-EA2605996386}"/>
              </a:ext>
            </a:extLst>
          </p:cNvPr>
          <p:cNvSpPr txBox="1">
            <a:spLocks/>
          </p:cNvSpPr>
          <p:nvPr/>
        </p:nvSpPr>
        <p:spPr>
          <a:xfrm>
            <a:off x="1561217" y="2508308"/>
            <a:ext cx="3175771" cy="34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tx2"/>
                </a:solidFill>
                <a:latin typeface="Source Sans Pro" panose="020B0503030403020204" pitchFamily="34" charset="0"/>
              </a:rPr>
              <a:t>Critical Thinking</a:t>
            </a:r>
          </a:p>
        </p:txBody>
      </p:sp>
      <p:sp>
        <p:nvSpPr>
          <p:cNvPr id="36" name="Content Placeholder 2">
            <a:extLst>
              <a:ext uri="{FF2B5EF4-FFF2-40B4-BE49-F238E27FC236}">
                <a16:creationId xmlns:a16="http://schemas.microsoft.com/office/drawing/2014/main" id="{B1C20E0B-9955-DE40-77BA-16040AA5CCC6}"/>
              </a:ext>
            </a:extLst>
          </p:cNvPr>
          <p:cNvSpPr txBox="1">
            <a:spLocks/>
          </p:cNvSpPr>
          <p:nvPr/>
        </p:nvSpPr>
        <p:spPr>
          <a:xfrm>
            <a:off x="1561217" y="3038177"/>
            <a:ext cx="3175770" cy="3411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tx2"/>
                </a:solidFill>
                <a:latin typeface="Source Sans Pro" panose="020B0503030403020204" pitchFamily="34" charset="0"/>
              </a:rPr>
              <a:t>Equity &amp; Inclusion</a:t>
            </a:r>
          </a:p>
        </p:txBody>
      </p:sp>
      <p:sp>
        <p:nvSpPr>
          <p:cNvPr id="37" name="Content Placeholder 2">
            <a:extLst>
              <a:ext uri="{FF2B5EF4-FFF2-40B4-BE49-F238E27FC236}">
                <a16:creationId xmlns:a16="http://schemas.microsoft.com/office/drawing/2014/main" id="{6CD693A7-22D9-2460-946A-570FA01B3BEA}"/>
              </a:ext>
            </a:extLst>
          </p:cNvPr>
          <p:cNvSpPr txBox="1">
            <a:spLocks/>
          </p:cNvSpPr>
          <p:nvPr/>
        </p:nvSpPr>
        <p:spPr>
          <a:xfrm>
            <a:off x="1561217" y="3568046"/>
            <a:ext cx="3175770" cy="3411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tx2"/>
                </a:solidFill>
                <a:latin typeface="Source Sans Pro" panose="020B0503030403020204" pitchFamily="34" charset="0"/>
              </a:rPr>
              <a:t>Leadership</a:t>
            </a:r>
          </a:p>
        </p:txBody>
      </p:sp>
      <p:sp>
        <p:nvSpPr>
          <p:cNvPr id="38" name="Content Placeholder 2">
            <a:extLst>
              <a:ext uri="{FF2B5EF4-FFF2-40B4-BE49-F238E27FC236}">
                <a16:creationId xmlns:a16="http://schemas.microsoft.com/office/drawing/2014/main" id="{3445D83E-1743-77FC-3CFC-239FAA6AB21B}"/>
              </a:ext>
            </a:extLst>
          </p:cNvPr>
          <p:cNvSpPr txBox="1">
            <a:spLocks/>
          </p:cNvSpPr>
          <p:nvPr/>
        </p:nvSpPr>
        <p:spPr>
          <a:xfrm>
            <a:off x="1561217" y="4097915"/>
            <a:ext cx="3175770" cy="3411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tx2"/>
                </a:solidFill>
                <a:latin typeface="Source Sans Pro" panose="020B0503030403020204" pitchFamily="34" charset="0"/>
              </a:rPr>
              <a:t>Professionalism</a:t>
            </a:r>
          </a:p>
        </p:txBody>
      </p:sp>
      <p:sp>
        <p:nvSpPr>
          <p:cNvPr id="39" name="Content Placeholder 2">
            <a:extLst>
              <a:ext uri="{FF2B5EF4-FFF2-40B4-BE49-F238E27FC236}">
                <a16:creationId xmlns:a16="http://schemas.microsoft.com/office/drawing/2014/main" id="{D3B34B90-BCAB-7EE6-9068-15CAC8E3E9F6}"/>
              </a:ext>
            </a:extLst>
          </p:cNvPr>
          <p:cNvSpPr txBox="1">
            <a:spLocks/>
          </p:cNvSpPr>
          <p:nvPr/>
        </p:nvSpPr>
        <p:spPr>
          <a:xfrm>
            <a:off x="1561217" y="4627784"/>
            <a:ext cx="3175770" cy="3411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tx2"/>
                </a:solidFill>
                <a:latin typeface="Source Sans Pro" panose="020B0503030403020204" pitchFamily="34" charset="0"/>
              </a:rPr>
              <a:t>Teamwork</a:t>
            </a:r>
          </a:p>
        </p:txBody>
      </p:sp>
      <p:sp>
        <p:nvSpPr>
          <p:cNvPr id="40" name="Content Placeholder 2">
            <a:extLst>
              <a:ext uri="{FF2B5EF4-FFF2-40B4-BE49-F238E27FC236}">
                <a16:creationId xmlns:a16="http://schemas.microsoft.com/office/drawing/2014/main" id="{C314CCEC-1432-805F-2970-F57E01E36F4A}"/>
              </a:ext>
            </a:extLst>
          </p:cNvPr>
          <p:cNvSpPr txBox="1">
            <a:spLocks/>
          </p:cNvSpPr>
          <p:nvPr/>
        </p:nvSpPr>
        <p:spPr>
          <a:xfrm>
            <a:off x="1561216" y="5157656"/>
            <a:ext cx="3175770" cy="3411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tx2"/>
                </a:solidFill>
                <a:latin typeface="Source Sans Pro" panose="020B0503030403020204" pitchFamily="34" charset="0"/>
              </a:rPr>
              <a:t>Technology</a:t>
            </a:r>
          </a:p>
        </p:txBody>
      </p:sp>
    </p:spTree>
    <p:extLst>
      <p:ext uri="{BB962C8B-B14F-4D97-AF65-F5344CB8AC3E}">
        <p14:creationId xmlns:p14="http://schemas.microsoft.com/office/powerpoint/2010/main" val="1357238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E0E23810-C831-53A5-87FE-A0585FE4D2E9}"/>
            </a:ext>
          </a:extLst>
        </p:cNvPr>
        <p:cNvGrpSpPr/>
        <p:nvPr/>
      </p:nvGrpSpPr>
      <p:grpSpPr>
        <a:xfrm>
          <a:off x="0" y="0"/>
          <a:ext cx="0" cy="0"/>
          <a:chOff x="0" y="0"/>
          <a:chExt cx="0" cy="0"/>
        </a:xfrm>
      </p:grpSpPr>
      <p:pic>
        <p:nvPicPr>
          <p:cNvPr id="2" name="Picture 1" descr="A green text on a black background&#10;&#10;Description automatically generated">
            <a:extLst>
              <a:ext uri="{FF2B5EF4-FFF2-40B4-BE49-F238E27FC236}">
                <a16:creationId xmlns:a16="http://schemas.microsoft.com/office/drawing/2014/main" id="{6796892C-E4EB-7728-20CB-C680C556BFB4}"/>
              </a:ext>
            </a:extLst>
          </p:cNvPr>
          <p:cNvPicPr>
            <a:picLocks noChangeAspect="1"/>
          </p:cNvPicPr>
          <p:nvPr/>
        </p:nvPicPr>
        <p:blipFill>
          <a:blip r:embed="rId2"/>
          <a:stretch>
            <a:fillRect/>
          </a:stretch>
        </p:blipFill>
        <p:spPr>
          <a:xfrm>
            <a:off x="6679742" y="5629429"/>
            <a:ext cx="3635096" cy="952570"/>
          </a:xfrm>
          <a:prstGeom prst="rect">
            <a:avLst/>
          </a:prstGeom>
        </p:spPr>
      </p:pic>
      <p:pic>
        <p:nvPicPr>
          <p:cNvPr id="7" name="Picture 6">
            <a:extLst>
              <a:ext uri="{FF2B5EF4-FFF2-40B4-BE49-F238E27FC236}">
                <a16:creationId xmlns:a16="http://schemas.microsoft.com/office/drawing/2014/main" id="{ECFE5A6B-7B3D-E099-4FF6-76E4C4E14556}"/>
              </a:ext>
            </a:extLst>
          </p:cNvPr>
          <p:cNvPicPr>
            <a:picLocks noGrp="1" noChangeAspect="1"/>
          </p:cNvPicPr>
          <p:nvPr/>
        </p:nvPicPr>
        <p:blipFill>
          <a:blip r:embed="rId3"/>
          <a:srcRect t="7812" b="7812"/>
          <a:stretch/>
        </p:blipFill>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096000 h 6858000"/>
              <a:gd name="connsiteX3" fmla="*/ 5334000 w 6096000"/>
              <a:gd name="connsiteY3" fmla="*/ 6858000 h 6858000"/>
              <a:gd name="connsiteX4" fmla="*/ 0 w 6096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096000"/>
                </a:lnTo>
                <a:lnTo>
                  <a:pt x="5334000" y="6858000"/>
                </a:lnTo>
                <a:lnTo>
                  <a:pt x="0" y="6858000"/>
                </a:lnTo>
                <a:close/>
              </a:path>
            </a:pathLst>
          </a:custGeom>
        </p:spPr>
      </p:pic>
      <p:sp>
        <p:nvSpPr>
          <p:cNvPr id="12" name="Title 1">
            <a:extLst>
              <a:ext uri="{FF2B5EF4-FFF2-40B4-BE49-F238E27FC236}">
                <a16:creationId xmlns:a16="http://schemas.microsoft.com/office/drawing/2014/main" id="{52CB58EF-AD17-1321-C95E-A7E63D41412C}"/>
              </a:ext>
            </a:extLst>
          </p:cNvPr>
          <p:cNvSpPr txBox="1">
            <a:spLocks/>
          </p:cNvSpPr>
          <p:nvPr/>
        </p:nvSpPr>
        <p:spPr>
          <a:xfrm>
            <a:off x="6818888" y="252478"/>
            <a:ext cx="6096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a:solidFill>
                  <a:srgbClr val="007030"/>
                </a:solidFill>
                <a:latin typeface="Source Sans Pro" panose="020B0503030403020204" pitchFamily="34" charset="0"/>
              </a:rPr>
              <a:t>Advising</a:t>
            </a:r>
          </a:p>
        </p:txBody>
      </p:sp>
      <p:sp>
        <p:nvSpPr>
          <p:cNvPr id="13" name="Content Placeholder 2">
            <a:extLst>
              <a:ext uri="{FF2B5EF4-FFF2-40B4-BE49-F238E27FC236}">
                <a16:creationId xmlns:a16="http://schemas.microsoft.com/office/drawing/2014/main" id="{EC4D1144-03B7-8774-9E07-E4C6F9825631}"/>
              </a:ext>
            </a:extLst>
          </p:cNvPr>
          <p:cNvSpPr txBox="1">
            <a:spLocks/>
          </p:cNvSpPr>
          <p:nvPr/>
        </p:nvSpPr>
        <p:spPr>
          <a:xfrm>
            <a:off x="6818888" y="2046612"/>
            <a:ext cx="4892749"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fontAlgn="base"/>
            <a:r>
              <a:rPr lang="en-US" sz="2000" b="0" i="0" u="none" strike="noStrike">
                <a:solidFill>
                  <a:srgbClr val="104735"/>
                </a:solidFill>
                <a:effectLst/>
                <a:latin typeface="Source Sans Pro" panose="020B0503030403020204" pitchFamily="34" charset="0"/>
              </a:rPr>
              <a:t>Walk-In Advising</a:t>
            </a:r>
            <a:r>
              <a:rPr lang="en-US" sz="2000" b="0" i="0">
                <a:solidFill>
                  <a:srgbClr val="000000"/>
                </a:solidFill>
                <a:effectLst/>
                <a:latin typeface="Source Sans Pro" panose="020B0503030403020204" pitchFamily="34" charset="0"/>
              </a:rPr>
              <a:t>​</a:t>
            </a:r>
          </a:p>
          <a:p>
            <a:pPr marL="285750" indent="-285750" algn="l" rtl="0" fontAlgn="base">
              <a:buFont typeface="Arial" panose="020B0604020202020204" pitchFamily="34" charset="0"/>
              <a:buChar char="•"/>
            </a:pPr>
            <a:r>
              <a:rPr lang="en-US" sz="2000" b="0" i="0" u="none" strike="noStrike">
                <a:solidFill>
                  <a:srgbClr val="104735"/>
                </a:solidFill>
                <a:effectLst/>
                <a:latin typeface="Source Sans Pro" panose="020B0503030403020204" pitchFamily="34" charset="0"/>
              </a:rPr>
              <a:t>Monday-Friday 1:30 p.m.-3:30 p.m.</a:t>
            </a:r>
            <a:r>
              <a:rPr lang="en-US" sz="2000" b="0" i="0">
                <a:solidFill>
                  <a:srgbClr val="000000"/>
                </a:solidFill>
                <a:effectLst/>
                <a:latin typeface="Source Sans Pro" panose="020B0503030403020204" pitchFamily="34" charset="0"/>
              </a:rPr>
              <a:t>​</a:t>
            </a:r>
          </a:p>
          <a:p>
            <a:pPr marL="285750" indent="-285750" algn="l" rtl="0" fontAlgn="base">
              <a:buFont typeface="Arial" panose="020B0604020202020204" pitchFamily="34" charset="0"/>
              <a:buChar char="•"/>
            </a:pPr>
            <a:r>
              <a:rPr lang="en-US" sz="2000" b="0" i="0" u="none" strike="noStrike">
                <a:solidFill>
                  <a:srgbClr val="104735"/>
                </a:solidFill>
                <a:effectLst/>
                <a:latin typeface="Source Sans Pro" panose="020B0503030403020204" pitchFamily="34" charset="0"/>
              </a:rPr>
              <a:t>Oregon Hall, 3rd floor</a:t>
            </a:r>
            <a:r>
              <a:rPr lang="en-US" sz="2000" b="0" i="0">
                <a:solidFill>
                  <a:srgbClr val="000000"/>
                </a:solidFill>
                <a:effectLst/>
                <a:latin typeface="Source Sans Pro" panose="020B0503030403020204" pitchFamily="34" charset="0"/>
              </a:rPr>
              <a:t>​</a:t>
            </a:r>
          </a:p>
          <a:p>
            <a:pPr marL="285750" indent="-285750" algn="l" rtl="0" fontAlgn="base">
              <a:buFont typeface="Arial" panose="020B0604020202020204" pitchFamily="34" charset="0"/>
              <a:buChar char="•"/>
            </a:pPr>
            <a:endParaRPr lang="en-US" sz="2000">
              <a:solidFill>
                <a:srgbClr val="000000"/>
              </a:solidFill>
              <a:latin typeface="Source Sans Pro" panose="020B0503030403020204" pitchFamily="34" charset="0"/>
            </a:endParaRPr>
          </a:p>
          <a:p>
            <a:pPr algn="l" rtl="0" fontAlgn="base"/>
            <a:r>
              <a:rPr lang="en-US" sz="2000" b="0" i="0" u="none" strike="noStrike">
                <a:solidFill>
                  <a:srgbClr val="104735"/>
                </a:solidFill>
                <a:effectLst/>
                <a:latin typeface="Source Sans Pro" panose="020B0503030403020204" pitchFamily="34" charset="0"/>
              </a:rPr>
              <a:t>Phone Advising</a:t>
            </a:r>
            <a:r>
              <a:rPr lang="en-US" sz="2000" b="0" i="0">
                <a:solidFill>
                  <a:srgbClr val="000000"/>
                </a:solidFill>
                <a:effectLst/>
                <a:latin typeface="Source Sans Pro" panose="020B0503030403020204" pitchFamily="34" charset="0"/>
              </a:rPr>
              <a:t>​</a:t>
            </a:r>
          </a:p>
          <a:p>
            <a:pPr marL="285750" indent="-285750" algn="l" rtl="0" fontAlgn="base">
              <a:buFont typeface="Arial" panose="020B0604020202020204" pitchFamily="34" charset="0"/>
              <a:buChar char="•"/>
            </a:pPr>
            <a:r>
              <a:rPr lang="en-US" sz="2000" b="0" i="0" u="none" strike="noStrike">
                <a:solidFill>
                  <a:srgbClr val="104735"/>
                </a:solidFill>
                <a:effectLst/>
                <a:latin typeface="Source Sans Pro" panose="020B0503030403020204" pitchFamily="34" charset="0"/>
              </a:rPr>
              <a:t>Monday-Friday 9:00 a.m.-3:00 p.m.</a:t>
            </a:r>
            <a:r>
              <a:rPr lang="en-US" sz="2000" b="0" i="0">
                <a:solidFill>
                  <a:srgbClr val="000000"/>
                </a:solidFill>
                <a:effectLst/>
                <a:latin typeface="Source Sans Pro" panose="020B0503030403020204" pitchFamily="34" charset="0"/>
              </a:rPr>
              <a:t>​</a:t>
            </a:r>
          </a:p>
          <a:p>
            <a:pPr marL="285750" indent="-285750" algn="l" rtl="0" fontAlgn="base">
              <a:buFont typeface="Arial" panose="020B0604020202020204" pitchFamily="34" charset="0"/>
              <a:buChar char="•"/>
            </a:pPr>
            <a:r>
              <a:rPr lang="en-US" sz="2000" b="0" i="0" u="none" strike="noStrike">
                <a:solidFill>
                  <a:srgbClr val="104735"/>
                </a:solidFill>
                <a:effectLst/>
                <a:latin typeface="Source Sans Pro" panose="020B0503030403020204" pitchFamily="34" charset="0"/>
              </a:rPr>
              <a:t>Call (541) 346-3206 for same-day call back</a:t>
            </a:r>
            <a:r>
              <a:rPr lang="en-US" sz="2000" b="0" i="0">
                <a:solidFill>
                  <a:srgbClr val="000000"/>
                </a:solidFill>
                <a:effectLst/>
                <a:latin typeface="Source Sans Pro" panose="020B0503030403020204" pitchFamily="34" charset="0"/>
              </a:rPr>
              <a:t>​</a:t>
            </a:r>
          </a:p>
          <a:p>
            <a:pPr marL="285750" indent="-285750" algn="l" rtl="0" fontAlgn="base">
              <a:buFont typeface="Arial" panose="020B0604020202020204" pitchFamily="34" charset="0"/>
              <a:buChar char="•"/>
            </a:pPr>
            <a:endParaRPr lang="en-US" sz="2000" b="0" i="0">
              <a:solidFill>
                <a:srgbClr val="000000"/>
              </a:solidFill>
              <a:effectLst/>
              <a:latin typeface="Source Sans Pro" panose="020B0503030403020204" pitchFamily="34" charset="0"/>
            </a:endParaRPr>
          </a:p>
        </p:txBody>
      </p:sp>
    </p:spTree>
    <p:extLst>
      <p:ext uri="{BB962C8B-B14F-4D97-AF65-F5344CB8AC3E}">
        <p14:creationId xmlns:p14="http://schemas.microsoft.com/office/powerpoint/2010/main" val="2598342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descr="Example of UO Green">
            <a:extLst>
              <a:ext uri="{FF2B5EF4-FFF2-40B4-BE49-F238E27FC236}">
                <a16:creationId xmlns:a16="http://schemas.microsoft.com/office/drawing/2014/main" id="{D9E7911A-D571-BDB3-3927-62E7E420BF8E}"/>
              </a:ext>
            </a:extLst>
          </p:cNvPr>
          <p:cNvSpPr/>
          <p:nvPr/>
        </p:nvSpPr>
        <p:spPr>
          <a:xfrm>
            <a:off x="0" y="0"/>
            <a:ext cx="12192000" cy="6858000"/>
          </a:xfrm>
          <a:prstGeom prst="rect">
            <a:avLst/>
          </a:prstGeom>
          <a:solidFill>
            <a:srgbClr val="007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black background with white text&#10;&#10;Description automatically generated">
            <a:extLst>
              <a:ext uri="{FF2B5EF4-FFF2-40B4-BE49-F238E27FC236}">
                <a16:creationId xmlns:a16="http://schemas.microsoft.com/office/drawing/2014/main" id="{8A609D5D-6C75-ADC4-8B78-BDB02B718725}"/>
              </a:ext>
            </a:extLst>
          </p:cNvPr>
          <p:cNvPicPr>
            <a:picLocks noChangeAspect="1"/>
          </p:cNvPicPr>
          <p:nvPr/>
        </p:nvPicPr>
        <p:blipFill>
          <a:blip r:embed="rId2"/>
          <a:stretch>
            <a:fillRect/>
          </a:stretch>
        </p:blipFill>
        <p:spPr>
          <a:xfrm>
            <a:off x="2519923" y="2491895"/>
            <a:ext cx="7152154" cy="1874209"/>
          </a:xfrm>
          <a:prstGeom prst="rect">
            <a:avLst/>
          </a:prstGeom>
        </p:spPr>
      </p:pic>
    </p:spTree>
    <p:extLst>
      <p:ext uri="{BB962C8B-B14F-4D97-AF65-F5344CB8AC3E}">
        <p14:creationId xmlns:p14="http://schemas.microsoft.com/office/powerpoint/2010/main" val="1763582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071643B-2095-A7E5-C261-5C0A80E5EE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86C77-2F7E-B140-4041-FF157EA937B5}"/>
              </a:ext>
            </a:extLst>
          </p:cNvPr>
          <p:cNvSpPr>
            <a:spLocks noGrp="1"/>
          </p:cNvSpPr>
          <p:nvPr>
            <p:ph type="title"/>
          </p:nvPr>
        </p:nvSpPr>
        <p:spPr/>
        <p:txBody>
          <a:bodyPr>
            <a:normAutofit/>
          </a:bodyPr>
          <a:lstStyle/>
          <a:p>
            <a:r>
              <a:rPr lang="en-US" sz="4000" b="1">
                <a:solidFill>
                  <a:srgbClr val="007030"/>
                </a:solidFill>
                <a:latin typeface="Source Sans Pro" panose="020B0503030403020204" pitchFamily="34" charset="0"/>
              </a:rPr>
              <a:t>NACE Career Competencies</a:t>
            </a:r>
          </a:p>
        </p:txBody>
      </p:sp>
      <p:sp>
        <p:nvSpPr>
          <p:cNvPr id="4" name="TextBox 3">
            <a:extLst>
              <a:ext uri="{FF2B5EF4-FFF2-40B4-BE49-F238E27FC236}">
                <a16:creationId xmlns:a16="http://schemas.microsoft.com/office/drawing/2014/main" id="{FC2E2AC4-44F0-7148-FCCD-8FCD14A236C0}"/>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pic>
        <p:nvPicPr>
          <p:cNvPr id="5" name="Picture 4" descr="A green text on a black background&#10;&#10;Description automatically generated">
            <a:extLst>
              <a:ext uri="{FF2B5EF4-FFF2-40B4-BE49-F238E27FC236}">
                <a16:creationId xmlns:a16="http://schemas.microsoft.com/office/drawing/2014/main" id="{0B1122E2-C568-7026-DBFE-B18010E97775}"/>
              </a:ext>
            </a:extLst>
          </p:cNvPr>
          <p:cNvPicPr>
            <a:picLocks noChangeAspect="1"/>
          </p:cNvPicPr>
          <p:nvPr/>
        </p:nvPicPr>
        <p:blipFill>
          <a:blip r:embed="rId2"/>
          <a:stretch>
            <a:fillRect/>
          </a:stretch>
        </p:blipFill>
        <p:spPr>
          <a:xfrm>
            <a:off x="838200" y="5615615"/>
            <a:ext cx="3635096" cy="952570"/>
          </a:xfrm>
          <a:prstGeom prst="rect">
            <a:avLst/>
          </a:prstGeom>
        </p:spPr>
      </p:pic>
      <p:sp>
        <p:nvSpPr>
          <p:cNvPr id="9" name="Content Placeholder 2">
            <a:extLst>
              <a:ext uri="{FF2B5EF4-FFF2-40B4-BE49-F238E27FC236}">
                <a16:creationId xmlns:a16="http://schemas.microsoft.com/office/drawing/2014/main" id="{DE308170-1939-BFD4-6853-B751C90264E8}"/>
              </a:ext>
            </a:extLst>
          </p:cNvPr>
          <p:cNvSpPr>
            <a:spLocks noGrp="1"/>
          </p:cNvSpPr>
          <p:nvPr>
            <p:ph idx="1"/>
          </p:nvPr>
        </p:nvSpPr>
        <p:spPr>
          <a:xfrm>
            <a:off x="1809955" y="1927070"/>
            <a:ext cx="4525942" cy="486199"/>
          </a:xfrm>
        </p:spPr>
        <p:txBody>
          <a:bodyPr>
            <a:noAutofit/>
          </a:bodyPr>
          <a:lstStyle/>
          <a:p>
            <a:pPr marL="0" indent="0">
              <a:buNone/>
            </a:pPr>
            <a:r>
              <a:rPr lang="en-US" sz="2400" b="0" i="0">
                <a:solidFill>
                  <a:schemeClr val="tx2"/>
                </a:solidFill>
                <a:effectLst/>
                <a:latin typeface="Source Sans Pro" panose="020B0503030403020204" pitchFamily="34" charset="0"/>
              </a:rPr>
              <a:t>Career &amp; Self-Development</a:t>
            </a:r>
            <a:endParaRPr lang="en-US" sz="2400">
              <a:solidFill>
                <a:schemeClr val="tx2"/>
              </a:solidFill>
              <a:effectLst/>
              <a:latin typeface="Source Sans Pro" panose="020B0503030403020204" pitchFamily="34" charset="0"/>
            </a:endParaRPr>
          </a:p>
        </p:txBody>
      </p:sp>
      <p:pic>
        <p:nvPicPr>
          <p:cNvPr id="6" name="Picture 5" descr="A black background with a black square&#10;&#10;AI-generated content may be incorrect.">
            <a:extLst>
              <a:ext uri="{FF2B5EF4-FFF2-40B4-BE49-F238E27FC236}">
                <a16:creationId xmlns:a16="http://schemas.microsoft.com/office/drawing/2014/main" id="{DDD8A4EC-9182-D85F-C816-47538E3812A7}"/>
              </a:ext>
            </a:extLst>
          </p:cNvPr>
          <p:cNvPicPr>
            <a:picLocks noChangeAspect="1"/>
          </p:cNvPicPr>
          <p:nvPr/>
        </p:nvPicPr>
        <p:blipFill>
          <a:blip r:embed="rId3"/>
          <a:stretch>
            <a:fillRect/>
          </a:stretch>
        </p:blipFill>
        <p:spPr>
          <a:xfrm>
            <a:off x="5989443" y="4096897"/>
            <a:ext cx="692904" cy="692904"/>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36916087-7CA7-5ABB-6185-EF533C88D627}"/>
              </a:ext>
            </a:extLst>
          </p:cNvPr>
          <p:cNvPicPr>
            <a:picLocks noChangeAspect="1"/>
          </p:cNvPicPr>
          <p:nvPr/>
        </p:nvPicPr>
        <p:blipFill>
          <a:blip r:embed="rId4"/>
          <a:stretch>
            <a:fillRect/>
          </a:stretch>
        </p:blipFill>
        <p:spPr>
          <a:xfrm>
            <a:off x="936978" y="1815076"/>
            <a:ext cx="692352" cy="692352"/>
          </a:xfrm>
          <a:prstGeom prst="rect">
            <a:avLst/>
          </a:prstGeom>
        </p:spPr>
      </p:pic>
      <p:pic>
        <p:nvPicPr>
          <p:cNvPr id="21" name="Picture 20" descr="A black background with a black square&#10;&#10;AI-generated content may be incorrect.">
            <a:extLst>
              <a:ext uri="{FF2B5EF4-FFF2-40B4-BE49-F238E27FC236}">
                <a16:creationId xmlns:a16="http://schemas.microsoft.com/office/drawing/2014/main" id="{51B4AF35-B07D-80BA-8784-E0CD0AF842CC}"/>
              </a:ext>
            </a:extLst>
          </p:cNvPr>
          <p:cNvPicPr>
            <a:picLocks noChangeAspect="1"/>
          </p:cNvPicPr>
          <p:nvPr/>
        </p:nvPicPr>
        <p:blipFill>
          <a:blip r:embed="rId5"/>
          <a:stretch>
            <a:fillRect/>
          </a:stretch>
        </p:blipFill>
        <p:spPr>
          <a:xfrm>
            <a:off x="936425" y="2556014"/>
            <a:ext cx="692905" cy="692352"/>
          </a:xfrm>
          <a:prstGeom prst="rect">
            <a:avLst/>
          </a:prstGeom>
        </p:spPr>
      </p:pic>
      <p:pic>
        <p:nvPicPr>
          <p:cNvPr id="23" name="Picture 22" descr="A black background with a black square&#10;&#10;AI-generated content may be incorrect.">
            <a:extLst>
              <a:ext uri="{FF2B5EF4-FFF2-40B4-BE49-F238E27FC236}">
                <a16:creationId xmlns:a16="http://schemas.microsoft.com/office/drawing/2014/main" id="{990FEA13-7545-EAE6-6066-D6B1F8E04758}"/>
              </a:ext>
            </a:extLst>
          </p:cNvPr>
          <p:cNvPicPr>
            <a:picLocks noChangeAspect="1"/>
          </p:cNvPicPr>
          <p:nvPr/>
        </p:nvPicPr>
        <p:blipFill>
          <a:blip r:embed="rId6"/>
          <a:stretch>
            <a:fillRect/>
          </a:stretch>
        </p:blipFill>
        <p:spPr>
          <a:xfrm>
            <a:off x="936978" y="3321537"/>
            <a:ext cx="692905" cy="692905"/>
          </a:xfrm>
          <a:prstGeom prst="rect">
            <a:avLst/>
          </a:prstGeom>
        </p:spPr>
      </p:pic>
      <p:pic>
        <p:nvPicPr>
          <p:cNvPr id="25" name="Picture 24" descr="A black background with a black square&#10;&#10;AI-generated content may be incorrect.">
            <a:extLst>
              <a:ext uri="{FF2B5EF4-FFF2-40B4-BE49-F238E27FC236}">
                <a16:creationId xmlns:a16="http://schemas.microsoft.com/office/drawing/2014/main" id="{9BEC2B40-2C92-ACEB-650D-7F0508D38EB5}"/>
              </a:ext>
            </a:extLst>
          </p:cNvPr>
          <p:cNvPicPr>
            <a:picLocks noChangeAspect="1"/>
          </p:cNvPicPr>
          <p:nvPr/>
        </p:nvPicPr>
        <p:blipFill>
          <a:blip r:embed="rId7"/>
          <a:stretch>
            <a:fillRect/>
          </a:stretch>
        </p:blipFill>
        <p:spPr>
          <a:xfrm>
            <a:off x="936978" y="4096897"/>
            <a:ext cx="692352" cy="692905"/>
          </a:xfrm>
          <a:prstGeom prst="rect">
            <a:avLst/>
          </a:prstGeom>
        </p:spPr>
      </p:pic>
      <p:pic>
        <p:nvPicPr>
          <p:cNvPr id="27" name="Picture 26" descr="A black background with a black square&#10;&#10;AI-generated content may be incorrect.">
            <a:extLst>
              <a:ext uri="{FF2B5EF4-FFF2-40B4-BE49-F238E27FC236}">
                <a16:creationId xmlns:a16="http://schemas.microsoft.com/office/drawing/2014/main" id="{ADF3097F-8381-EE95-D9AC-C6BFABB90397}"/>
              </a:ext>
            </a:extLst>
          </p:cNvPr>
          <p:cNvPicPr>
            <a:picLocks noChangeAspect="1"/>
          </p:cNvPicPr>
          <p:nvPr/>
        </p:nvPicPr>
        <p:blipFill>
          <a:blip r:embed="rId8"/>
          <a:stretch>
            <a:fillRect/>
          </a:stretch>
        </p:blipFill>
        <p:spPr>
          <a:xfrm>
            <a:off x="5989443" y="1731454"/>
            <a:ext cx="692904" cy="692351"/>
          </a:xfrm>
          <a:prstGeom prst="rect">
            <a:avLst/>
          </a:prstGeom>
        </p:spPr>
      </p:pic>
      <p:pic>
        <p:nvPicPr>
          <p:cNvPr id="29" name="Picture 28" descr="A black background with a black square&#10;&#10;AI-generated content may be incorrect.">
            <a:extLst>
              <a:ext uri="{FF2B5EF4-FFF2-40B4-BE49-F238E27FC236}">
                <a16:creationId xmlns:a16="http://schemas.microsoft.com/office/drawing/2014/main" id="{BBCC72F6-5B39-FD41-50A2-BB3917BFA544}"/>
              </a:ext>
            </a:extLst>
          </p:cNvPr>
          <p:cNvPicPr>
            <a:picLocks noChangeAspect="1"/>
          </p:cNvPicPr>
          <p:nvPr/>
        </p:nvPicPr>
        <p:blipFill>
          <a:blip r:embed="rId9"/>
          <a:stretch>
            <a:fillRect/>
          </a:stretch>
        </p:blipFill>
        <p:spPr>
          <a:xfrm>
            <a:off x="5989443" y="2519566"/>
            <a:ext cx="692351" cy="692904"/>
          </a:xfrm>
          <a:prstGeom prst="rect">
            <a:avLst/>
          </a:prstGeom>
        </p:spPr>
      </p:pic>
      <p:pic>
        <p:nvPicPr>
          <p:cNvPr id="31" name="Picture 30" descr="A white rectangle in the middle of a black background&#10;&#10;AI-generated content may be incorrect.">
            <a:extLst>
              <a:ext uri="{FF2B5EF4-FFF2-40B4-BE49-F238E27FC236}">
                <a16:creationId xmlns:a16="http://schemas.microsoft.com/office/drawing/2014/main" id="{A611211A-1B55-491D-B1DE-BBFDDF367B4A}"/>
              </a:ext>
            </a:extLst>
          </p:cNvPr>
          <p:cNvPicPr>
            <a:picLocks noChangeAspect="1"/>
          </p:cNvPicPr>
          <p:nvPr/>
        </p:nvPicPr>
        <p:blipFill>
          <a:blip r:embed="rId10"/>
          <a:stretch>
            <a:fillRect/>
          </a:stretch>
        </p:blipFill>
        <p:spPr>
          <a:xfrm>
            <a:off x="5988890" y="3383729"/>
            <a:ext cx="692904" cy="692904"/>
          </a:xfrm>
          <a:prstGeom prst="rect">
            <a:avLst/>
          </a:prstGeom>
        </p:spPr>
      </p:pic>
      <p:sp>
        <p:nvSpPr>
          <p:cNvPr id="34" name="Content Placeholder 2">
            <a:extLst>
              <a:ext uri="{FF2B5EF4-FFF2-40B4-BE49-F238E27FC236}">
                <a16:creationId xmlns:a16="http://schemas.microsoft.com/office/drawing/2014/main" id="{C146E969-426A-225C-AD3C-0EB2D6E99CA7}"/>
              </a:ext>
            </a:extLst>
          </p:cNvPr>
          <p:cNvSpPr txBox="1">
            <a:spLocks/>
          </p:cNvSpPr>
          <p:nvPr/>
        </p:nvSpPr>
        <p:spPr>
          <a:xfrm>
            <a:off x="1809956" y="2697792"/>
            <a:ext cx="4525942" cy="486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tx2"/>
                </a:solidFill>
                <a:latin typeface="Source Sans Pro" panose="020B0503030403020204" pitchFamily="34" charset="0"/>
              </a:rPr>
              <a:t>Communication</a:t>
            </a:r>
          </a:p>
        </p:txBody>
      </p:sp>
      <p:sp>
        <p:nvSpPr>
          <p:cNvPr id="35" name="Content Placeholder 2">
            <a:extLst>
              <a:ext uri="{FF2B5EF4-FFF2-40B4-BE49-F238E27FC236}">
                <a16:creationId xmlns:a16="http://schemas.microsoft.com/office/drawing/2014/main" id="{B1790ABF-4613-E92F-194B-1A0545B26F42}"/>
              </a:ext>
            </a:extLst>
          </p:cNvPr>
          <p:cNvSpPr txBox="1">
            <a:spLocks/>
          </p:cNvSpPr>
          <p:nvPr/>
        </p:nvSpPr>
        <p:spPr>
          <a:xfrm>
            <a:off x="1809956" y="3468514"/>
            <a:ext cx="4525942" cy="486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tx2"/>
                </a:solidFill>
                <a:latin typeface="Source Sans Pro" panose="020B0503030403020204" pitchFamily="34" charset="0"/>
              </a:rPr>
              <a:t>Critical Thinking</a:t>
            </a:r>
          </a:p>
        </p:txBody>
      </p:sp>
      <p:sp>
        <p:nvSpPr>
          <p:cNvPr id="36" name="Content Placeholder 2">
            <a:extLst>
              <a:ext uri="{FF2B5EF4-FFF2-40B4-BE49-F238E27FC236}">
                <a16:creationId xmlns:a16="http://schemas.microsoft.com/office/drawing/2014/main" id="{74C74335-46F1-C0D5-9EA1-4D002F0CCFBF}"/>
              </a:ext>
            </a:extLst>
          </p:cNvPr>
          <p:cNvSpPr txBox="1">
            <a:spLocks/>
          </p:cNvSpPr>
          <p:nvPr/>
        </p:nvSpPr>
        <p:spPr>
          <a:xfrm>
            <a:off x="1809955" y="4239235"/>
            <a:ext cx="4525940" cy="4861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tx2"/>
                </a:solidFill>
                <a:latin typeface="Source Sans Pro" panose="020B0503030403020204" pitchFamily="34" charset="0"/>
              </a:rPr>
              <a:t>Equity &amp; Inclusion</a:t>
            </a:r>
          </a:p>
        </p:txBody>
      </p:sp>
      <p:sp>
        <p:nvSpPr>
          <p:cNvPr id="37" name="Content Placeholder 2">
            <a:extLst>
              <a:ext uri="{FF2B5EF4-FFF2-40B4-BE49-F238E27FC236}">
                <a16:creationId xmlns:a16="http://schemas.microsoft.com/office/drawing/2014/main" id="{C310643F-B878-74BC-5D86-773049AD0202}"/>
              </a:ext>
            </a:extLst>
          </p:cNvPr>
          <p:cNvSpPr txBox="1">
            <a:spLocks/>
          </p:cNvSpPr>
          <p:nvPr/>
        </p:nvSpPr>
        <p:spPr>
          <a:xfrm>
            <a:off x="6764595" y="1927070"/>
            <a:ext cx="4525931" cy="486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tx2"/>
                </a:solidFill>
                <a:latin typeface="Source Sans Pro" panose="020B0503030403020204" pitchFamily="34" charset="0"/>
              </a:rPr>
              <a:t>Leadership</a:t>
            </a:r>
          </a:p>
        </p:txBody>
      </p:sp>
      <p:sp>
        <p:nvSpPr>
          <p:cNvPr id="38" name="Content Placeholder 2">
            <a:extLst>
              <a:ext uri="{FF2B5EF4-FFF2-40B4-BE49-F238E27FC236}">
                <a16:creationId xmlns:a16="http://schemas.microsoft.com/office/drawing/2014/main" id="{D315B977-F1C0-2982-A192-B6B9482FCDA8}"/>
              </a:ext>
            </a:extLst>
          </p:cNvPr>
          <p:cNvSpPr txBox="1">
            <a:spLocks/>
          </p:cNvSpPr>
          <p:nvPr/>
        </p:nvSpPr>
        <p:spPr>
          <a:xfrm>
            <a:off x="6764595" y="2697792"/>
            <a:ext cx="4525931" cy="486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tx2"/>
                </a:solidFill>
                <a:latin typeface="Source Sans Pro" panose="020B0503030403020204" pitchFamily="34" charset="0"/>
              </a:rPr>
              <a:t>Professionalism</a:t>
            </a:r>
          </a:p>
        </p:txBody>
      </p:sp>
      <p:sp>
        <p:nvSpPr>
          <p:cNvPr id="39" name="Content Placeholder 2">
            <a:extLst>
              <a:ext uri="{FF2B5EF4-FFF2-40B4-BE49-F238E27FC236}">
                <a16:creationId xmlns:a16="http://schemas.microsoft.com/office/drawing/2014/main" id="{1C77616C-9FEE-8AB7-5949-851841939CCF}"/>
              </a:ext>
            </a:extLst>
          </p:cNvPr>
          <p:cNvSpPr txBox="1">
            <a:spLocks/>
          </p:cNvSpPr>
          <p:nvPr/>
        </p:nvSpPr>
        <p:spPr>
          <a:xfrm>
            <a:off x="6764595" y="3468514"/>
            <a:ext cx="4525931" cy="486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tx2"/>
                </a:solidFill>
                <a:latin typeface="Source Sans Pro" panose="020B0503030403020204" pitchFamily="34" charset="0"/>
              </a:rPr>
              <a:t>Teamwork</a:t>
            </a:r>
          </a:p>
        </p:txBody>
      </p:sp>
      <p:sp>
        <p:nvSpPr>
          <p:cNvPr id="40" name="Content Placeholder 2">
            <a:extLst>
              <a:ext uri="{FF2B5EF4-FFF2-40B4-BE49-F238E27FC236}">
                <a16:creationId xmlns:a16="http://schemas.microsoft.com/office/drawing/2014/main" id="{5282455E-64C0-E705-8820-98F4B2CED100}"/>
              </a:ext>
            </a:extLst>
          </p:cNvPr>
          <p:cNvSpPr txBox="1">
            <a:spLocks/>
          </p:cNvSpPr>
          <p:nvPr/>
        </p:nvSpPr>
        <p:spPr>
          <a:xfrm>
            <a:off x="6764595" y="4239235"/>
            <a:ext cx="4525931" cy="486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tx2"/>
                </a:solidFill>
                <a:latin typeface="Source Sans Pro" panose="020B0503030403020204" pitchFamily="34" charset="0"/>
              </a:rPr>
              <a:t>Technology</a:t>
            </a:r>
          </a:p>
        </p:txBody>
      </p:sp>
      <p:sp>
        <p:nvSpPr>
          <p:cNvPr id="3" name="TextBox 2">
            <a:extLst>
              <a:ext uri="{FF2B5EF4-FFF2-40B4-BE49-F238E27FC236}">
                <a16:creationId xmlns:a16="http://schemas.microsoft.com/office/drawing/2014/main" id="{891DE38E-C345-E0A6-8E11-AD8AF8833529}"/>
              </a:ext>
            </a:extLst>
          </p:cNvPr>
          <p:cNvSpPr txBox="1"/>
          <p:nvPr/>
        </p:nvSpPr>
        <p:spPr>
          <a:xfrm rot="20467695">
            <a:off x="2842788" y="2770844"/>
            <a:ext cx="6032421" cy="1569660"/>
          </a:xfrm>
          <a:prstGeom prst="rect">
            <a:avLst/>
          </a:prstGeom>
          <a:noFill/>
        </p:spPr>
        <p:txBody>
          <a:bodyPr wrap="none" rtlCol="0">
            <a:spAutoFit/>
          </a:bodyPr>
          <a:lstStyle/>
          <a:p>
            <a:r>
              <a:rPr lang="en-US" sz="9600">
                <a:solidFill>
                  <a:schemeClr val="tx1">
                    <a:alpha val="44000"/>
                  </a:schemeClr>
                </a:solidFill>
              </a:rPr>
              <a:t>VERSION 2</a:t>
            </a:r>
          </a:p>
        </p:txBody>
      </p:sp>
    </p:spTree>
    <p:extLst>
      <p:ext uri="{BB962C8B-B14F-4D97-AF65-F5344CB8AC3E}">
        <p14:creationId xmlns:p14="http://schemas.microsoft.com/office/powerpoint/2010/main" val="41921100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68C67-4E4A-AFBB-A6C5-BF916E70610C}"/>
              </a:ext>
            </a:extLst>
          </p:cNvPr>
          <p:cNvSpPr>
            <a:spLocks noGrp="1"/>
          </p:cNvSpPr>
          <p:nvPr>
            <p:ph type="title"/>
          </p:nvPr>
        </p:nvSpPr>
        <p:spPr/>
        <p:txBody>
          <a:bodyPr>
            <a:normAutofit/>
          </a:bodyPr>
          <a:lstStyle/>
          <a:p>
            <a:r>
              <a:rPr lang="en-US" sz="4000" b="1">
                <a:solidFill>
                  <a:srgbClr val="007030"/>
                </a:solidFill>
                <a:latin typeface="Source Sans Pro" panose="020B0503030403020204" pitchFamily="34" charset="0"/>
              </a:rPr>
              <a:t>General Slide Design Principles </a:t>
            </a:r>
            <a:br>
              <a:rPr lang="en-US" sz="4000" b="1">
                <a:solidFill>
                  <a:srgbClr val="007030"/>
                </a:solidFill>
                <a:latin typeface="Source Sans Pro" panose="020B0503030403020204" pitchFamily="34" charset="0"/>
              </a:rPr>
            </a:br>
            <a:r>
              <a:rPr lang="en-US" sz="4000" b="1">
                <a:solidFill>
                  <a:srgbClr val="007030"/>
                </a:solidFill>
                <a:latin typeface="Source Sans Pro" panose="020B0503030403020204" pitchFamily="34" charset="0"/>
              </a:rPr>
              <a:t>and Presentation Tips</a:t>
            </a:r>
          </a:p>
        </p:txBody>
      </p:sp>
      <p:sp>
        <p:nvSpPr>
          <p:cNvPr id="3" name="Content Placeholder 2">
            <a:extLst>
              <a:ext uri="{FF2B5EF4-FFF2-40B4-BE49-F238E27FC236}">
                <a16:creationId xmlns:a16="http://schemas.microsoft.com/office/drawing/2014/main" id="{A883890F-36EB-6CD9-9754-6574C9E00C29}"/>
              </a:ext>
            </a:extLst>
          </p:cNvPr>
          <p:cNvSpPr>
            <a:spLocks noGrp="1"/>
          </p:cNvSpPr>
          <p:nvPr>
            <p:ph idx="1"/>
          </p:nvPr>
        </p:nvSpPr>
        <p:spPr/>
        <p:txBody>
          <a:bodyPr>
            <a:normAutofit/>
          </a:bodyPr>
          <a:lstStyle/>
          <a:p>
            <a:pPr marL="342900" indent="-342900">
              <a:buFont typeface="Arial" panose="020B0604020202020204" pitchFamily="34" charset="0"/>
              <a:buChar char="•"/>
            </a:pPr>
            <a:r>
              <a:rPr lang="en-US" sz="2000">
                <a:solidFill>
                  <a:schemeClr val="tx2"/>
                </a:solidFill>
                <a:latin typeface="Source Sans Pro" panose="020B0503030403020204" pitchFamily="34" charset="0"/>
              </a:rPr>
              <a:t>Follow the sample pages in the template to ensure a consistent look.</a:t>
            </a:r>
          </a:p>
          <a:p>
            <a:pPr marL="342900" indent="-342900">
              <a:buFont typeface="Arial" panose="020B0604020202020204" pitchFamily="34" charset="0"/>
              <a:buChar char="•"/>
            </a:pPr>
            <a:r>
              <a:rPr lang="en-US" sz="2000">
                <a:solidFill>
                  <a:schemeClr val="tx2"/>
                </a:solidFill>
                <a:latin typeface="Source Sans Pro" panose="020B0503030403020204" pitchFamily="34" charset="0"/>
              </a:rPr>
              <a:t>Use the Source Sans Pro Typeface as shown.</a:t>
            </a:r>
          </a:p>
          <a:p>
            <a:pPr marL="342900" indent="-342900">
              <a:buFont typeface="Arial" panose="020B0604020202020204" pitchFamily="34" charset="0"/>
              <a:buChar char="•"/>
            </a:pPr>
            <a:r>
              <a:rPr lang="en-US" sz="2000">
                <a:solidFill>
                  <a:schemeClr val="tx2"/>
                </a:solidFill>
                <a:latin typeface="Source Sans Pro" panose="020B0503030403020204" pitchFamily="34" charset="0"/>
              </a:rPr>
              <a:t>Use the University of Oregon’s brand colors found in the template’s color palette.</a:t>
            </a:r>
          </a:p>
          <a:p>
            <a:pPr marL="342900" indent="-342900">
              <a:buFont typeface="Arial" panose="020B0604020202020204" pitchFamily="34" charset="0"/>
              <a:buChar char="•"/>
            </a:pPr>
            <a:r>
              <a:rPr lang="en-US" sz="2000">
                <a:solidFill>
                  <a:schemeClr val="tx2"/>
                </a:solidFill>
                <a:latin typeface="Source Sans Pro" panose="020B0503030403020204" pitchFamily="34" charset="0"/>
              </a:rPr>
              <a:t>Keep the text on your slide to a minimum. Use abbreviated points of information and use speaker notes to further elaborate.</a:t>
            </a:r>
          </a:p>
          <a:p>
            <a:pPr marL="342900" indent="-342900">
              <a:buFont typeface="Arial" panose="020B0604020202020204" pitchFamily="34" charset="0"/>
              <a:buChar char="•"/>
            </a:pPr>
            <a:r>
              <a:rPr lang="en-US" sz="2000">
                <a:solidFill>
                  <a:schemeClr val="tx2"/>
                </a:solidFill>
                <a:latin typeface="Source Sans Pro" panose="020B0503030403020204" pitchFamily="34" charset="0"/>
              </a:rPr>
              <a:t>Use images to reinforce what you say. It’s not the amount of slides you have… it’s the time spent on them. One slide with three pieces of information may take you three minutes to speak to. In the meantime, your audience is reading ahead or looking back, missing what you are saying. That same information, separated into three slides, will still take you three minutes to speak to, but your audience’s attention is firmly focused on the topic you’re speaking to.</a:t>
            </a:r>
          </a:p>
          <a:p>
            <a:endParaRPr lang="en-US" sz="2000">
              <a:solidFill>
                <a:schemeClr val="tx2"/>
              </a:solidFill>
              <a:latin typeface="Source Sans Pro" panose="020B0503030403020204" pitchFamily="34" charset="0"/>
            </a:endParaRPr>
          </a:p>
          <a:p>
            <a:endParaRPr lang="en-US" sz="2000">
              <a:solidFill>
                <a:schemeClr val="tx2"/>
              </a:solidFill>
              <a:latin typeface="Source Sans Pro" panose="020B0503030403020204" pitchFamily="34" charset="0"/>
            </a:endParaRPr>
          </a:p>
          <a:p>
            <a:endParaRPr lang="en-US" sz="2000">
              <a:solidFill>
                <a:schemeClr val="tx2"/>
              </a:solidFill>
              <a:latin typeface="Source Sans Pro" panose="020B0503030403020204" pitchFamily="34" charset="0"/>
            </a:endParaRPr>
          </a:p>
        </p:txBody>
      </p:sp>
      <p:sp>
        <p:nvSpPr>
          <p:cNvPr id="4" name="TextBox 3">
            <a:extLst>
              <a:ext uri="{FF2B5EF4-FFF2-40B4-BE49-F238E27FC236}">
                <a16:creationId xmlns:a16="http://schemas.microsoft.com/office/drawing/2014/main" id="{608BF994-B412-EA18-2722-443A7B024D56}"/>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spTree>
    <p:extLst>
      <p:ext uri="{BB962C8B-B14F-4D97-AF65-F5344CB8AC3E}">
        <p14:creationId xmlns:p14="http://schemas.microsoft.com/office/powerpoint/2010/main" val="2677417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68C67-4E4A-AFBB-A6C5-BF916E70610C}"/>
              </a:ext>
            </a:extLst>
          </p:cNvPr>
          <p:cNvSpPr>
            <a:spLocks noGrp="1"/>
          </p:cNvSpPr>
          <p:nvPr>
            <p:ph type="title"/>
          </p:nvPr>
        </p:nvSpPr>
        <p:spPr/>
        <p:txBody>
          <a:bodyPr>
            <a:normAutofit/>
          </a:bodyPr>
          <a:lstStyle/>
          <a:p>
            <a:r>
              <a:rPr lang="en-US" sz="4000" b="1">
                <a:solidFill>
                  <a:srgbClr val="007030"/>
                </a:solidFill>
                <a:latin typeface="Source Sans Pro" panose="020B0503030403020204" pitchFamily="34" charset="0"/>
              </a:rPr>
              <a:t>UO Brand Colors</a:t>
            </a:r>
          </a:p>
        </p:txBody>
      </p:sp>
      <p:sp>
        <p:nvSpPr>
          <p:cNvPr id="3" name="Content Placeholder 2">
            <a:extLst>
              <a:ext uri="{FF2B5EF4-FFF2-40B4-BE49-F238E27FC236}">
                <a16:creationId xmlns:a16="http://schemas.microsoft.com/office/drawing/2014/main" id="{A883890F-36EB-6CD9-9754-6574C9E00C29}"/>
              </a:ext>
            </a:extLst>
          </p:cNvPr>
          <p:cNvSpPr>
            <a:spLocks noGrp="1"/>
          </p:cNvSpPr>
          <p:nvPr>
            <p:ph idx="1"/>
          </p:nvPr>
        </p:nvSpPr>
        <p:spPr>
          <a:xfrm>
            <a:off x="838200" y="1850959"/>
            <a:ext cx="10515600" cy="1141510"/>
          </a:xfrm>
        </p:spPr>
        <p:txBody>
          <a:bodyPr>
            <a:normAutofit/>
          </a:bodyPr>
          <a:lstStyle/>
          <a:p>
            <a:pPr marL="0" indent="0">
              <a:lnSpc>
                <a:spcPct val="100000"/>
              </a:lnSpc>
              <a:buNone/>
            </a:pPr>
            <a:r>
              <a:rPr lang="en-US" sz="2000">
                <a:solidFill>
                  <a:schemeClr val="tx2"/>
                </a:solidFill>
              </a:rPr>
              <a:t>Seven of our brand colors are built into the template’s color theme; these appear on every color pull-down menu. Avoid the tints and shades that PowerPoint automatically generates beneath the Theme Colors on menus. These colors are not part of our brand palette.</a:t>
            </a:r>
          </a:p>
        </p:txBody>
      </p:sp>
      <p:sp>
        <p:nvSpPr>
          <p:cNvPr id="4" name="TextBox 3">
            <a:extLst>
              <a:ext uri="{FF2B5EF4-FFF2-40B4-BE49-F238E27FC236}">
                <a16:creationId xmlns:a16="http://schemas.microsoft.com/office/drawing/2014/main" id="{608BF994-B412-EA18-2722-443A7B024D56}"/>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sp>
        <p:nvSpPr>
          <p:cNvPr id="5" name="Content Placeholder 2">
            <a:extLst>
              <a:ext uri="{FF2B5EF4-FFF2-40B4-BE49-F238E27FC236}">
                <a16:creationId xmlns:a16="http://schemas.microsoft.com/office/drawing/2014/main" id="{F0F46B33-3843-EE46-0E78-21B6793FE5A6}"/>
              </a:ext>
            </a:extLst>
          </p:cNvPr>
          <p:cNvSpPr txBox="1">
            <a:spLocks/>
          </p:cNvSpPr>
          <p:nvPr/>
        </p:nvSpPr>
        <p:spPr>
          <a:xfrm>
            <a:off x="838200" y="1484123"/>
            <a:ext cx="10515600" cy="4180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a:latin typeface="Source Sans Pro" panose="020B0503030403020204" pitchFamily="34" charset="0"/>
              </a:rPr>
              <a:t>Color Selection</a:t>
            </a:r>
          </a:p>
        </p:txBody>
      </p:sp>
      <p:sp>
        <p:nvSpPr>
          <p:cNvPr id="6" name="Rectangle 5" descr="Example of UO Green">
            <a:extLst>
              <a:ext uri="{FF2B5EF4-FFF2-40B4-BE49-F238E27FC236}">
                <a16:creationId xmlns:a16="http://schemas.microsoft.com/office/drawing/2014/main" id="{20725C15-1748-F9C9-442F-B13AC7AB35A5}"/>
              </a:ext>
            </a:extLst>
          </p:cNvPr>
          <p:cNvSpPr/>
          <p:nvPr/>
        </p:nvSpPr>
        <p:spPr>
          <a:xfrm>
            <a:off x="838200" y="3165510"/>
            <a:ext cx="1828800" cy="2426208"/>
          </a:xfrm>
          <a:prstGeom prst="rect">
            <a:avLst/>
          </a:prstGeom>
          <a:solidFill>
            <a:srgbClr val="007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descr="Example of UO Yellow">
            <a:extLst>
              <a:ext uri="{FF2B5EF4-FFF2-40B4-BE49-F238E27FC236}">
                <a16:creationId xmlns:a16="http://schemas.microsoft.com/office/drawing/2014/main" id="{F66A849A-BE4B-638E-4B3D-06553FC915A9}"/>
              </a:ext>
            </a:extLst>
          </p:cNvPr>
          <p:cNvSpPr/>
          <p:nvPr/>
        </p:nvSpPr>
        <p:spPr>
          <a:xfrm>
            <a:off x="2938272" y="3165510"/>
            <a:ext cx="1828800" cy="2426208"/>
          </a:xfrm>
          <a:prstGeom prst="rect">
            <a:avLst/>
          </a:prstGeom>
          <a:solidFill>
            <a:srgbClr val="FBE3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descr="Example of Legacy Green">
            <a:extLst>
              <a:ext uri="{FF2B5EF4-FFF2-40B4-BE49-F238E27FC236}">
                <a16:creationId xmlns:a16="http://schemas.microsoft.com/office/drawing/2014/main" id="{65F8603F-4F9D-5EFD-074D-1D58BD5C9FB6}"/>
              </a:ext>
            </a:extLst>
          </p:cNvPr>
          <p:cNvSpPr/>
          <p:nvPr/>
        </p:nvSpPr>
        <p:spPr>
          <a:xfrm>
            <a:off x="5779008" y="3165510"/>
            <a:ext cx="1828800" cy="636167"/>
          </a:xfrm>
          <a:prstGeom prst="rect">
            <a:avLst/>
          </a:prstGeom>
          <a:solidFill>
            <a:srgbClr val="104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descr="Example of Grass Green">
            <a:extLst>
              <a:ext uri="{FF2B5EF4-FFF2-40B4-BE49-F238E27FC236}">
                <a16:creationId xmlns:a16="http://schemas.microsoft.com/office/drawing/2014/main" id="{1C930092-7D81-5239-6E5D-031764AA1E1F}"/>
              </a:ext>
            </a:extLst>
          </p:cNvPr>
          <p:cNvSpPr/>
          <p:nvPr/>
        </p:nvSpPr>
        <p:spPr>
          <a:xfrm>
            <a:off x="7851648" y="3165510"/>
            <a:ext cx="1828800" cy="636167"/>
          </a:xfrm>
          <a:prstGeom prst="rect">
            <a:avLst/>
          </a:prstGeom>
          <a:solidFill>
            <a:srgbClr val="489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descr="Example of Lime Green">
            <a:extLst>
              <a:ext uri="{FF2B5EF4-FFF2-40B4-BE49-F238E27FC236}">
                <a16:creationId xmlns:a16="http://schemas.microsoft.com/office/drawing/2014/main" id="{62EF0504-45DC-B6F4-7C05-4AF542B0CB6E}"/>
              </a:ext>
            </a:extLst>
          </p:cNvPr>
          <p:cNvSpPr/>
          <p:nvPr/>
        </p:nvSpPr>
        <p:spPr>
          <a:xfrm>
            <a:off x="5779008" y="4060531"/>
            <a:ext cx="1828800" cy="636167"/>
          </a:xfrm>
          <a:prstGeom prst="rect">
            <a:avLst/>
          </a:prstGeom>
          <a:solidFill>
            <a:srgbClr val="8AB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descr="Example of Chartreuse">
            <a:extLst>
              <a:ext uri="{FF2B5EF4-FFF2-40B4-BE49-F238E27FC236}">
                <a16:creationId xmlns:a16="http://schemas.microsoft.com/office/drawing/2014/main" id="{7D5774BB-346E-2D88-21B4-4D5947514702}"/>
              </a:ext>
            </a:extLst>
          </p:cNvPr>
          <p:cNvSpPr/>
          <p:nvPr/>
        </p:nvSpPr>
        <p:spPr>
          <a:xfrm>
            <a:off x="7851648" y="4060531"/>
            <a:ext cx="1828800" cy="636167"/>
          </a:xfrm>
          <a:prstGeom prst="rect">
            <a:avLst/>
          </a:prstGeom>
          <a:solidFill>
            <a:srgbClr val="E2E1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descr="Example of Dark Blue">
            <a:extLst>
              <a:ext uri="{FF2B5EF4-FFF2-40B4-BE49-F238E27FC236}">
                <a16:creationId xmlns:a16="http://schemas.microsoft.com/office/drawing/2014/main" id="{06499BCC-912A-940E-C64C-F485C519D503}"/>
              </a:ext>
            </a:extLst>
          </p:cNvPr>
          <p:cNvSpPr/>
          <p:nvPr/>
        </p:nvSpPr>
        <p:spPr>
          <a:xfrm>
            <a:off x="5779008" y="4955551"/>
            <a:ext cx="1828800" cy="636167"/>
          </a:xfrm>
          <a:prstGeom prst="rect">
            <a:avLst/>
          </a:prstGeom>
          <a:solidFill>
            <a:srgbClr val="004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descr="Example of Light Blue">
            <a:extLst>
              <a:ext uri="{FF2B5EF4-FFF2-40B4-BE49-F238E27FC236}">
                <a16:creationId xmlns:a16="http://schemas.microsoft.com/office/drawing/2014/main" id="{68C6C3D6-1027-7924-85F8-B0E0AD052F48}"/>
              </a:ext>
            </a:extLst>
          </p:cNvPr>
          <p:cNvSpPr/>
          <p:nvPr/>
        </p:nvSpPr>
        <p:spPr>
          <a:xfrm>
            <a:off x="7851648" y="4955551"/>
            <a:ext cx="1828800" cy="636167"/>
          </a:xfrm>
          <a:prstGeom prst="rect">
            <a:avLst/>
          </a:prstGeom>
          <a:solidFill>
            <a:srgbClr val="04A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521000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72EC7A0-39A3-BC75-E86C-6AA58BB33846}"/>
              </a:ext>
              <a:ext uri="{C183D7F6-B498-43B3-948B-1728B52AA6E4}">
                <adec:decorative xmlns:adec="http://schemas.microsoft.com/office/drawing/2017/decorative" val="1"/>
              </a:ext>
            </a:extLst>
          </p:cNvPr>
          <p:cNvSpPr/>
          <p:nvPr/>
        </p:nvSpPr>
        <p:spPr>
          <a:xfrm>
            <a:off x="905484" y="5685239"/>
            <a:ext cx="2999232" cy="604076"/>
          </a:xfrm>
          <a:prstGeom prst="rect">
            <a:avLst/>
          </a:prstGeom>
          <a:solidFill>
            <a:schemeClr val="tx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60EAC50-8783-217B-4F5E-4035BBB98323}"/>
              </a:ext>
            </a:extLst>
          </p:cNvPr>
          <p:cNvSpPr>
            <a:spLocks noGrp="1"/>
          </p:cNvSpPr>
          <p:nvPr>
            <p:ph type="title"/>
          </p:nvPr>
        </p:nvSpPr>
        <p:spPr/>
        <p:txBody>
          <a:bodyPr>
            <a:normAutofit/>
          </a:bodyPr>
          <a:lstStyle/>
          <a:p>
            <a:r>
              <a:rPr lang="en-US" sz="3700" b="1">
                <a:latin typeface="Source Sans Pro" panose="020B0503030403020204" pitchFamily="34" charset="0"/>
              </a:rPr>
              <a:t>Applying URLs</a:t>
            </a:r>
          </a:p>
        </p:txBody>
      </p:sp>
      <p:sp>
        <p:nvSpPr>
          <p:cNvPr id="3" name="Content Placeholder 2">
            <a:extLst>
              <a:ext uri="{FF2B5EF4-FFF2-40B4-BE49-F238E27FC236}">
                <a16:creationId xmlns:a16="http://schemas.microsoft.com/office/drawing/2014/main" id="{44DB2205-4DDB-F191-A37C-112A2408AB65}"/>
              </a:ext>
            </a:extLst>
          </p:cNvPr>
          <p:cNvSpPr>
            <a:spLocks noGrp="1"/>
          </p:cNvSpPr>
          <p:nvPr>
            <p:ph idx="1"/>
          </p:nvPr>
        </p:nvSpPr>
        <p:spPr>
          <a:xfrm>
            <a:off x="838200" y="2255431"/>
            <a:ext cx="4237653" cy="1325563"/>
          </a:xfrm>
        </p:spPr>
        <p:txBody>
          <a:bodyPr>
            <a:normAutofit/>
          </a:bodyPr>
          <a:lstStyle/>
          <a:p>
            <a:pPr marL="0" indent="0">
              <a:buNone/>
            </a:pPr>
            <a:r>
              <a:rPr lang="en-US" sz="2200">
                <a:solidFill>
                  <a:schemeClr val="tx2"/>
                </a:solidFill>
              </a:rPr>
              <a:t>Using a consistent style for URLs helps our audiences immediately recognize a call to action and find more information online. </a:t>
            </a:r>
          </a:p>
          <a:p>
            <a:pPr marL="0" indent="0">
              <a:buNone/>
            </a:pPr>
            <a:endParaRPr lang="en-US"/>
          </a:p>
        </p:txBody>
      </p:sp>
      <p:sp>
        <p:nvSpPr>
          <p:cNvPr id="5" name="TextBox 4">
            <a:extLst>
              <a:ext uri="{FF2B5EF4-FFF2-40B4-BE49-F238E27FC236}">
                <a16:creationId xmlns:a16="http://schemas.microsoft.com/office/drawing/2014/main" id="{C5AFD8C5-5948-05F7-1F3C-8A5B4199E7DE}"/>
              </a:ext>
            </a:extLst>
          </p:cNvPr>
          <p:cNvSpPr txBox="1"/>
          <p:nvPr/>
        </p:nvSpPr>
        <p:spPr>
          <a:xfrm>
            <a:off x="838200" y="1778377"/>
            <a:ext cx="6102220" cy="477054"/>
          </a:xfrm>
          <a:prstGeom prst="rect">
            <a:avLst/>
          </a:prstGeom>
          <a:noFill/>
        </p:spPr>
        <p:txBody>
          <a:bodyPr wrap="square">
            <a:spAutoFit/>
          </a:bodyPr>
          <a:lstStyle/>
          <a:p>
            <a:r>
              <a:rPr lang="en-US" sz="2500" b="1">
                <a:solidFill>
                  <a:schemeClr val="tx2"/>
                </a:solidFill>
                <a:latin typeface="Source Sans Pro" panose="020B0503030403020204" pitchFamily="34" charset="0"/>
              </a:rPr>
              <a:t>URL Element</a:t>
            </a:r>
          </a:p>
        </p:txBody>
      </p:sp>
      <p:sp>
        <p:nvSpPr>
          <p:cNvPr id="13" name="Rectangle 12">
            <a:extLst>
              <a:ext uri="{FF2B5EF4-FFF2-40B4-BE49-F238E27FC236}">
                <a16:creationId xmlns:a16="http://schemas.microsoft.com/office/drawing/2014/main" id="{9B6269F3-542A-0C6E-928C-732AF23C0C40}"/>
              </a:ext>
              <a:ext uri="{C183D7F6-B498-43B3-948B-1728B52AA6E4}">
                <adec:decorative xmlns:adec="http://schemas.microsoft.com/office/drawing/2017/decorative" val="1"/>
              </a:ext>
            </a:extLst>
          </p:cNvPr>
          <p:cNvSpPr/>
          <p:nvPr/>
        </p:nvSpPr>
        <p:spPr>
          <a:xfrm>
            <a:off x="905484" y="4878019"/>
            <a:ext cx="2999232" cy="604076"/>
          </a:xfrm>
          <a:prstGeom prst="rect">
            <a:avLst/>
          </a:prstGeom>
          <a:solidFill>
            <a:schemeClr val="tx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Content Placeholder 2">
            <a:extLst>
              <a:ext uri="{FF2B5EF4-FFF2-40B4-BE49-F238E27FC236}">
                <a16:creationId xmlns:a16="http://schemas.microsoft.com/office/drawing/2014/main" id="{3FB6DB6B-C359-E5A8-E799-467C5F44AA0D}"/>
              </a:ext>
            </a:extLst>
          </p:cNvPr>
          <p:cNvSpPr txBox="1">
            <a:spLocks/>
          </p:cNvSpPr>
          <p:nvPr/>
        </p:nvSpPr>
        <p:spPr>
          <a:xfrm>
            <a:off x="6475446" y="2167742"/>
            <a:ext cx="5337110" cy="3654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solidFill>
                  <a:schemeClr val="tx2"/>
                </a:solidFill>
              </a:rPr>
              <a:t>When there is a URL in the text, simply insert a link and it will be styled in </a:t>
            </a:r>
            <a:br>
              <a:rPr lang="en-US" sz="2200">
                <a:solidFill>
                  <a:schemeClr val="tx2"/>
                </a:solidFill>
              </a:rPr>
            </a:br>
            <a:r>
              <a:rPr lang="en-US" sz="2200" u="sng"/>
              <a:t>UO Green with an underline applied</a:t>
            </a:r>
            <a:r>
              <a:rPr lang="en-US" sz="2200">
                <a:solidFill>
                  <a:schemeClr val="tx2"/>
                </a:solidFill>
              </a:rPr>
              <a:t>. When links are over a UO Green Background, change the link color to UO Yellow </a:t>
            </a:r>
            <a:br>
              <a:rPr lang="en-US" sz="2200">
                <a:solidFill>
                  <a:schemeClr val="tx2"/>
                </a:solidFill>
              </a:rPr>
            </a:br>
            <a:r>
              <a:rPr lang="en-US" sz="2200">
                <a:solidFill>
                  <a:schemeClr val="tx2"/>
                </a:solidFill>
              </a:rPr>
              <a:t>or white.</a:t>
            </a:r>
          </a:p>
          <a:p>
            <a:pPr marL="0" indent="0">
              <a:buNone/>
            </a:pPr>
            <a:r>
              <a:rPr lang="en-US" sz="2200">
                <a:solidFill>
                  <a:schemeClr val="tx2"/>
                </a:solidFill>
              </a:rPr>
              <a:t>Link text should be descriptive and provide a clear indication of where the link goes.</a:t>
            </a:r>
          </a:p>
        </p:txBody>
      </p:sp>
      <p:sp>
        <p:nvSpPr>
          <p:cNvPr id="7" name="TextBox 6">
            <a:extLst>
              <a:ext uri="{FF2B5EF4-FFF2-40B4-BE49-F238E27FC236}">
                <a16:creationId xmlns:a16="http://schemas.microsoft.com/office/drawing/2014/main" id="{82F21AFA-E88E-4855-03DC-B111A9533931}"/>
              </a:ext>
            </a:extLst>
          </p:cNvPr>
          <p:cNvSpPr txBox="1"/>
          <p:nvPr/>
        </p:nvSpPr>
        <p:spPr>
          <a:xfrm>
            <a:off x="6475446" y="1690688"/>
            <a:ext cx="4413380" cy="477054"/>
          </a:xfrm>
          <a:prstGeom prst="rect">
            <a:avLst/>
          </a:prstGeom>
          <a:noFill/>
        </p:spPr>
        <p:txBody>
          <a:bodyPr wrap="square">
            <a:spAutoFit/>
          </a:bodyPr>
          <a:lstStyle/>
          <a:p>
            <a:r>
              <a:rPr lang="en-US" sz="2500" b="1">
                <a:solidFill>
                  <a:schemeClr val="tx2"/>
                </a:solidFill>
                <a:latin typeface="Source Sans Pro" panose="020B0503030403020204" pitchFamily="34" charset="0"/>
              </a:rPr>
              <a:t>In-Text URL Styles</a:t>
            </a:r>
          </a:p>
        </p:txBody>
      </p:sp>
      <p:sp>
        <p:nvSpPr>
          <p:cNvPr id="9" name="TextBox 8">
            <a:extLst>
              <a:ext uri="{FF2B5EF4-FFF2-40B4-BE49-F238E27FC236}">
                <a16:creationId xmlns:a16="http://schemas.microsoft.com/office/drawing/2014/main" id="{C9522DCB-5AB5-2D70-D0C6-42F547F86289}"/>
              </a:ext>
            </a:extLst>
          </p:cNvPr>
          <p:cNvSpPr txBox="1"/>
          <p:nvPr/>
        </p:nvSpPr>
        <p:spPr>
          <a:xfrm>
            <a:off x="1333986" y="4230354"/>
            <a:ext cx="23793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err="1">
                <a:effectLst/>
                <a:latin typeface="Source Sans Pro" panose="020B0503030403020204" pitchFamily="34" charset="0"/>
                <a:ea typeface="+mn-ea"/>
                <a:cs typeface="+mn-cs"/>
              </a:rPr>
              <a:t>website.uoregon.edu</a:t>
            </a:r>
            <a:endParaRPr lang="en-US" sz="1800" b="1" i="0" kern="1200">
              <a:effectLst/>
              <a:latin typeface="Source Sans Pro" panose="020B0503030403020204" pitchFamily="34" charset="0"/>
              <a:ea typeface="+mn-ea"/>
              <a:cs typeface="+mn-cs"/>
            </a:endParaRPr>
          </a:p>
        </p:txBody>
      </p:sp>
      <p:pic>
        <p:nvPicPr>
          <p:cNvPr id="10" name="Picture 9" descr="URL arrow in UO Green">
            <a:extLst>
              <a:ext uri="{FF2B5EF4-FFF2-40B4-BE49-F238E27FC236}">
                <a16:creationId xmlns:a16="http://schemas.microsoft.com/office/drawing/2014/main" id="{C64BA5EF-B28A-D6C0-BCAA-057B9591082F}"/>
              </a:ext>
            </a:extLst>
          </p:cNvPr>
          <p:cNvPicPr>
            <a:picLocks noChangeAspect="1"/>
          </p:cNvPicPr>
          <p:nvPr/>
        </p:nvPicPr>
        <p:blipFill rotWithShape="1">
          <a:blip r:embed="rId2">
            <a:extLst>
              <a:ext uri="{28A0092B-C50C-407E-A947-70E740481C1C}">
                <a14:useLocalDpi xmlns:a14="http://schemas.microsoft.com/office/drawing/2010/main"/>
              </a:ext>
            </a:extLst>
          </a:blip>
          <a:srcRect l="-281" t="-10572" r="95355" b="-8367"/>
          <a:stretch/>
        </p:blipFill>
        <p:spPr>
          <a:xfrm>
            <a:off x="838200" y="4196925"/>
            <a:ext cx="555876" cy="436191"/>
          </a:xfrm>
          <a:prstGeom prst="rect">
            <a:avLst/>
          </a:prstGeom>
        </p:spPr>
      </p:pic>
      <p:pic>
        <p:nvPicPr>
          <p:cNvPr id="11" name="Picture 10" descr="URL arrow in UO Yellow">
            <a:extLst>
              <a:ext uri="{FF2B5EF4-FFF2-40B4-BE49-F238E27FC236}">
                <a16:creationId xmlns:a16="http://schemas.microsoft.com/office/drawing/2014/main" id="{24DF86B1-7FFC-D62C-C4D8-7CCF213105C0}"/>
              </a:ext>
            </a:extLst>
          </p:cNvPr>
          <p:cNvPicPr>
            <a:picLocks noChangeAspect="1"/>
          </p:cNvPicPr>
          <p:nvPr/>
        </p:nvPicPr>
        <p:blipFill rotWithShape="1">
          <a:blip r:embed="rId2">
            <a:extLst>
              <a:ext uri="{28A0092B-C50C-407E-A947-70E740481C1C}">
                <a14:useLocalDpi xmlns:a14="http://schemas.microsoft.com/office/drawing/2010/main"/>
              </a:ext>
            </a:extLst>
          </a:blip>
          <a:srcRect l="45074" t="-9692" r="50000" b="-9247"/>
          <a:stretch/>
        </p:blipFill>
        <p:spPr>
          <a:xfrm>
            <a:off x="929252" y="4961962"/>
            <a:ext cx="555876" cy="436191"/>
          </a:xfrm>
          <a:prstGeom prst="rect">
            <a:avLst/>
          </a:prstGeom>
        </p:spPr>
      </p:pic>
      <p:pic>
        <p:nvPicPr>
          <p:cNvPr id="12" name="Picture 11" descr="URL arrow in white">
            <a:extLst>
              <a:ext uri="{FF2B5EF4-FFF2-40B4-BE49-F238E27FC236}">
                <a16:creationId xmlns:a16="http://schemas.microsoft.com/office/drawing/2014/main" id="{0FB78027-9507-524E-9162-120B0419E1BD}"/>
              </a:ext>
            </a:extLst>
          </p:cNvPr>
          <p:cNvPicPr>
            <a:picLocks noChangeAspect="1"/>
          </p:cNvPicPr>
          <p:nvPr/>
        </p:nvPicPr>
        <p:blipFill rotWithShape="1">
          <a:blip r:embed="rId2">
            <a:extLst>
              <a:ext uri="{28A0092B-C50C-407E-A947-70E740481C1C}">
                <a14:useLocalDpi xmlns:a14="http://schemas.microsoft.com/office/drawing/2010/main"/>
              </a:ext>
            </a:extLst>
          </a:blip>
          <a:srcRect l="95877" t="-3920" r="-803" b="-15019"/>
          <a:stretch/>
        </p:blipFill>
        <p:spPr>
          <a:xfrm>
            <a:off x="927470" y="5769181"/>
            <a:ext cx="555876" cy="436191"/>
          </a:xfrm>
          <a:prstGeom prst="rect">
            <a:avLst/>
          </a:prstGeom>
        </p:spPr>
      </p:pic>
      <p:sp>
        <p:nvSpPr>
          <p:cNvPr id="14" name="TextBox 13">
            <a:extLst>
              <a:ext uri="{FF2B5EF4-FFF2-40B4-BE49-F238E27FC236}">
                <a16:creationId xmlns:a16="http://schemas.microsoft.com/office/drawing/2014/main" id="{CDBDF55D-6BE1-5E56-AB8F-9B9178A80219}"/>
              </a:ext>
            </a:extLst>
          </p:cNvPr>
          <p:cNvSpPr txBox="1"/>
          <p:nvPr/>
        </p:nvSpPr>
        <p:spPr>
          <a:xfrm>
            <a:off x="1485128" y="4995391"/>
            <a:ext cx="23793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err="1">
                <a:solidFill>
                  <a:schemeClr val="bg2"/>
                </a:solidFill>
                <a:effectLst/>
                <a:latin typeface="Source Sans Pro" panose="020B0503030403020204" pitchFamily="34" charset="0"/>
                <a:ea typeface="+mn-ea"/>
                <a:cs typeface="+mn-cs"/>
              </a:rPr>
              <a:t>website.uoregon.edu</a:t>
            </a:r>
            <a:endParaRPr lang="en-US" sz="1800" b="1" i="0" kern="1200">
              <a:solidFill>
                <a:schemeClr val="bg2"/>
              </a:solidFill>
              <a:effectLst/>
              <a:latin typeface="Source Sans Pro" panose="020B0503030403020204" pitchFamily="34" charset="0"/>
              <a:ea typeface="+mn-ea"/>
              <a:cs typeface="+mn-cs"/>
            </a:endParaRPr>
          </a:p>
        </p:txBody>
      </p:sp>
      <p:sp>
        <p:nvSpPr>
          <p:cNvPr id="16" name="TextBox 15">
            <a:extLst>
              <a:ext uri="{FF2B5EF4-FFF2-40B4-BE49-F238E27FC236}">
                <a16:creationId xmlns:a16="http://schemas.microsoft.com/office/drawing/2014/main" id="{6771BD41-61E4-9532-E557-BFAAE4578F67}"/>
              </a:ext>
            </a:extLst>
          </p:cNvPr>
          <p:cNvSpPr txBox="1"/>
          <p:nvPr/>
        </p:nvSpPr>
        <p:spPr>
          <a:xfrm>
            <a:off x="1485128" y="5799327"/>
            <a:ext cx="23793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err="1">
                <a:solidFill>
                  <a:schemeClr val="bg1"/>
                </a:solidFill>
                <a:effectLst/>
                <a:latin typeface="Source Sans Pro" panose="020B0503030403020204" pitchFamily="34" charset="0"/>
                <a:ea typeface="+mn-ea"/>
                <a:cs typeface="+mn-cs"/>
              </a:rPr>
              <a:t>website.uoregon.edu</a:t>
            </a:r>
            <a:endParaRPr lang="en-US" sz="1800" b="1" i="0" kern="1200">
              <a:solidFill>
                <a:schemeClr val="bg1"/>
              </a:solidFill>
              <a:effectLst/>
              <a:latin typeface="Source Sans Pro" panose="020B0503030403020204" pitchFamily="34" charset="0"/>
              <a:ea typeface="+mn-ea"/>
              <a:cs typeface="+mn-cs"/>
            </a:endParaRPr>
          </a:p>
        </p:txBody>
      </p:sp>
      <p:sp>
        <p:nvSpPr>
          <p:cNvPr id="17" name="TextBox 16">
            <a:extLst>
              <a:ext uri="{FF2B5EF4-FFF2-40B4-BE49-F238E27FC236}">
                <a16:creationId xmlns:a16="http://schemas.microsoft.com/office/drawing/2014/main" id="{B5C5FD85-CFD5-4258-EF69-B707AD4686E6}"/>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spTree>
    <p:extLst>
      <p:ext uri="{BB962C8B-B14F-4D97-AF65-F5344CB8AC3E}">
        <p14:creationId xmlns:p14="http://schemas.microsoft.com/office/powerpoint/2010/main" val="3480392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E4BCA-03A5-B738-01EC-1E722206D0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65462D-8D38-B44F-A110-16D3B0245007}"/>
              </a:ext>
            </a:extLst>
          </p:cNvPr>
          <p:cNvSpPr>
            <a:spLocks noGrp="1"/>
          </p:cNvSpPr>
          <p:nvPr>
            <p:ph type="title"/>
          </p:nvPr>
        </p:nvSpPr>
        <p:spPr/>
        <p:txBody>
          <a:bodyPr>
            <a:normAutofit/>
          </a:bodyPr>
          <a:lstStyle/>
          <a:p>
            <a:r>
              <a:rPr lang="en-US" sz="4000" b="1">
                <a:solidFill>
                  <a:srgbClr val="007030"/>
                </a:solidFill>
                <a:latin typeface="Source Sans Pro" panose="020B0503030403020204" pitchFamily="34" charset="0"/>
              </a:rPr>
              <a:t>NACE Career Competencies</a:t>
            </a:r>
          </a:p>
        </p:txBody>
      </p:sp>
      <p:sp>
        <p:nvSpPr>
          <p:cNvPr id="4" name="TextBox 3">
            <a:extLst>
              <a:ext uri="{FF2B5EF4-FFF2-40B4-BE49-F238E27FC236}">
                <a16:creationId xmlns:a16="http://schemas.microsoft.com/office/drawing/2014/main" id="{2F878FB7-DF44-BAFD-B83A-7E20D77CB3A3}"/>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pic>
        <p:nvPicPr>
          <p:cNvPr id="5" name="Picture 4" descr="A green text on a black background&#10;&#10;Description automatically generated">
            <a:extLst>
              <a:ext uri="{FF2B5EF4-FFF2-40B4-BE49-F238E27FC236}">
                <a16:creationId xmlns:a16="http://schemas.microsoft.com/office/drawing/2014/main" id="{E495F213-AEB0-9BD3-ED61-E1191CC3CD02}"/>
              </a:ext>
            </a:extLst>
          </p:cNvPr>
          <p:cNvPicPr>
            <a:picLocks noChangeAspect="1"/>
          </p:cNvPicPr>
          <p:nvPr/>
        </p:nvPicPr>
        <p:blipFill>
          <a:blip r:embed="rId3"/>
          <a:stretch>
            <a:fillRect/>
          </a:stretch>
        </p:blipFill>
        <p:spPr>
          <a:xfrm>
            <a:off x="838200" y="5615615"/>
            <a:ext cx="3635096" cy="952570"/>
          </a:xfrm>
          <a:prstGeom prst="rect">
            <a:avLst/>
          </a:prstGeom>
        </p:spPr>
      </p:pic>
      <p:sp>
        <p:nvSpPr>
          <p:cNvPr id="9" name="Content Placeholder 2">
            <a:extLst>
              <a:ext uri="{FF2B5EF4-FFF2-40B4-BE49-F238E27FC236}">
                <a16:creationId xmlns:a16="http://schemas.microsoft.com/office/drawing/2014/main" id="{C7D4D937-E1EC-4EC6-1D88-19E6940E17B4}"/>
              </a:ext>
            </a:extLst>
          </p:cNvPr>
          <p:cNvSpPr>
            <a:spLocks noGrp="1"/>
          </p:cNvSpPr>
          <p:nvPr>
            <p:ph idx="1"/>
          </p:nvPr>
        </p:nvSpPr>
        <p:spPr>
          <a:xfrm>
            <a:off x="1809955" y="1927070"/>
            <a:ext cx="4525942" cy="486199"/>
          </a:xfrm>
        </p:spPr>
        <p:txBody>
          <a:bodyPr>
            <a:noAutofit/>
          </a:bodyPr>
          <a:lstStyle/>
          <a:p>
            <a:pPr marL="0" indent="0">
              <a:buNone/>
            </a:pPr>
            <a:r>
              <a:rPr lang="en-US" sz="2400" b="0" i="0">
                <a:solidFill>
                  <a:schemeClr val="tx2"/>
                </a:solidFill>
                <a:effectLst/>
                <a:latin typeface="Source Sans Pro" panose="020B0503030403020204" pitchFamily="34" charset="0"/>
              </a:rPr>
              <a:t>Career &amp; Self-Development</a:t>
            </a:r>
            <a:endParaRPr lang="en-US" sz="2400">
              <a:solidFill>
                <a:schemeClr val="tx2"/>
              </a:solidFill>
              <a:effectLst/>
              <a:latin typeface="Source Sans Pro" panose="020B0503030403020204" pitchFamily="34" charset="0"/>
            </a:endParaRPr>
          </a:p>
        </p:txBody>
      </p:sp>
      <p:pic>
        <p:nvPicPr>
          <p:cNvPr id="8" name="Picture 7" descr="A black background with a black square&#10;&#10;AI-generated content may be incorrect.">
            <a:extLst>
              <a:ext uri="{FF2B5EF4-FFF2-40B4-BE49-F238E27FC236}">
                <a16:creationId xmlns:a16="http://schemas.microsoft.com/office/drawing/2014/main" id="{0B0CD523-D569-B442-AD07-DDC10EDEA362}"/>
              </a:ext>
            </a:extLst>
          </p:cNvPr>
          <p:cNvPicPr>
            <a:picLocks noChangeAspect="1"/>
          </p:cNvPicPr>
          <p:nvPr/>
        </p:nvPicPr>
        <p:blipFill>
          <a:blip r:embed="rId4"/>
          <a:stretch>
            <a:fillRect/>
          </a:stretch>
        </p:blipFill>
        <p:spPr>
          <a:xfrm>
            <a:off x="936978" y="1815076"/>
            <a:ext cx="692352" cy="692352"/>
          </a:xfrm>
          <a:prstGeom prst="rect">
            <a:avLst/>
          </a:prstGeom>
        </p:spPr>
      </p:pic>
      <p:sp>
        <p:nvSpPr>
          <p:cNvPr id="7" name="TextBox 6">
            <a:extLst>
              <a:ext uri="{FF2B5EF4-FFF2-40B4-BE49-F238E27FC236}">
                <a16:creationId xmlns:a16="http://schemas.microsoft.com/office/drawing/2014/main" id="{EEFA1F3A-3B36-EE65-381B-384914742E56}"/>
              </a:ext>
            </a:extLst>
          </p:cNvPr>
          <p:cNvSpPr txBox="1"/>
          <p:nvPr/>
        </p:nvSpPr>
        <p:spPr>
          <a:xfrm>
            <a:off x="1066800" y="2675466"/>
            <a:ext cx="993986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ea typeface="+mn-lt"/>
                <a:cs typeface="+mn-lt"/>
              </a:rPr>
              <a:t>Sample behavior:</a:t>
            </a:r>
            <a:r>
              <a:rPr lang="en-US">
                <a:ea typeface="+mn-lt"/>
                <a:cs typeface="+mn-lt"/>
              </a:rPr>
              <a:t> Display curiosity; seek out opportunities to learn.</a:t>
            </a:r>
          </a:p>
          <a:p>
            <a:endParaRPr lang="en-US" i="1"/>
          </a:p>
          <a:p>
            <a:r>
              <a:rPr lang="en-US" b="1" i="1"/>
              <a:t>Interview example:</a:t>
            </a:r>
            <a:r>
              <a:rPr lang="en-US"/>
              <a:t> "While onsite at my fresh water well-drilling organization, </a:t>
            </a:r>
            <a:r>
              <a:rPr lang="en-US" err="1"/>
              <a:t>HydroClean</a:t>
            </a:r>
            <a:r>
              <a:rPr lang="en-US"/>
              <a:t>, I asked one of the on-site drilling specialists about the science behind our wells. They were willing to take an hour of their time to show me the inner-workings of the filtration system. This helped me to articulate the need and help educate young people in the classroom about the importance of consuming clean water and the community need for public health interventions."</a:t>
            </a:r>
          </a:p>
          <a:p>
            <a:endParaRPr lang="en-US"/>
          </a:p>
          <a:p>
            <a:r>
              <a:rPr lang="en-US" b="1" i="1">
                <a:ea typeface="+mn-lt"/>
                <a:cs typeface="+mn-lt"/>
              </a:rPr>
              <a:t>Skills developed:</a:t>
            </a:r>
            <a:r>
              <a:rPr lang="en-US">
                <a:ea typeface="+mn-lt"/>
                <a:cs typeface="+mn-lt"/>
              </a:rPr>
              <a:t> </a:t>
            </a:r>
            <a:r>
              <a:rPr lang="en-US" i="1">
                <a:ea typeface="+mn-lt"/>
                <a:cs typeface="+mn-lt"/>
              </a:rPr>
              <a:t>(these translate to resume bullet points) </a:t>
            </a:r>
            <a:r>
              <a:rPr lang="en-US">
                <a:ea typeface="+mn-lt"/>
                <a:cs typeface="+mn-lt"/>
              </a:rPr>
              <a:t>• Ability to articulate complex technological systems to a variety of audiences and skill levels.</a:t>
            </a:r>
            <a:endParaRPr lang="en-US"/>
          </a:p>
        </p:txBody>
      </p:sp>
    </p:spTree>
    <p:extLst>
      <p:ext uri="{BB962C8B-B14F-4D97-AF65-F5344CB8AC3E}">
        <p14:creationId xmlns:p14="http://schemas.microsoft.com/office/powerpoint/2010/main" val="448097099"/>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CDBC6-2831-A972-855E-AB91992A99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7B5AB-0AC6-747C-E79C-8E2D4EADBA5C}"/>
              </a:ext>
            </a:extLst>
          </p:cNvPr>
          <p:cNvSpPr>
            <a:spLocks noGrp="1"/>
          </p:cNvSpPr>
          <p:nvPr>
            <p:ph type="title"/>
          </p:nvPr>
        </p:nvSpPr>
        <p:spPr/>
        <p:txBody>
          <a:bodyPr>
            <a:normAutofit/>
          </a:bodyPr>
          <a:lstStyle/>
          <a:p>
            <a:r>
              <a:rPr lang="en-US" sz="4000" b="1">
                <a:solidFill>
                  <a:srgbClr val="007030"/>
                </a:solidFill>
                <a:latin typeface="Source Sans Pro" panose="020B0503030403020204" pitchFamily="34" charset="0"/>
              </a:rPr>
              <a:t>NACE Career Competencies</a:t>
            </a:r>
          </a:p>
        </p:txBody>
      </p:sp>
      <p:sp>
        <p:nvSpPr>
          <p:cNvPr id="4" name="TextBox 3">
            <a:extLst>
              <a:ext uri="{FF2B5EF4-FFF2-40B4-BE49-F238E27FC236}">
                <a16:creationId xmlns:a16="http://schemas.microsoft.com/office/drawing/2014/main" id="{A6314AB3-02F5-408B-BAE4-8AC32899048E}"/>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pic>
        <p:nvPicPr>
          <p:cNvPr id="5" name="Picture 4" descr="A green text on a black background&#10;&#10;Description automatically generated">
            <a:extLst>
              <a:ext uri="{FF2B5EF4-FFF2-40B4-BE49-F238E27FC236}">
                <a16:creationId xmlns:a16="http://schemas.microsoft.com/office/drawing/2014/main" id="{2A84B83F-D409-86ED-B35C-06CA2B206C48}"/>
              </a:ext>
            </a:extLst>
          </p:cNvPr>
          <p:cNvPicPr>
            <a:picLocks noChangeAspect="1"/>
          </p:cNvPicPr>
          <p:nvPr/>
        </p:nvPicPr>
        <p:blipFill>
          <a:blip r:embed="rId2"/>
          <a:stretch>
            <a:fillRect/>
          </a:stretch>
        </p:blipFill>
        <p:spPr>
          <a:xfrm>
            <a:off x="838200" y="5615615"/>
            <a:ext cx="3635096" cy="952570"/>
          </a:xfrm>
          <a:prstGeom prst="rect">
            <a:avLst/>
          </a:prstGeom>
        </p:spPr>
      </p:pic>
      <p:pic>
        <p:nvPicPr>
          <p:cNvPr id="21" name="Picture 20" descr="A black background with a black square&#10;&#10;AI-generated content may be incorrect.">
            <a:extLst>
              <a:ext uri="{FF2B5EF4-FFF2-40B4-BE49-F238E27FC236}">
                <a16:creationId xmlns:a16="http://schemas.microsoft.com/office/drawing/2014/main" id="{573FEE9B-D464-8D35-6DE0-3C52716BA922}"/>
              </a:ext>
            </a:extLst>
          </p:cNvPr>
          <p:cNvPicPr>
            <a:picLocks noChangeAspect="1"/>
          </p:cNvPicPr>
          <p:nvPr/>
        </p:nvPicPr>
        <p:blipFill>
          <a:blip r:embed="rId3"/>
          <a:stretch>
            <a:fillRect/>
          </a:stretch>
        </p:blipFill>
        <p:spPr>
          <a:xfrm>
            <a:off x="936425" y="1722127"/>
            <a:ext cx="692905" cy="692352"/>
          </a:xfrm>
          <a:prstGeom prst="rect">
            <a:avLst/>
          </a:prstGeom>
        </p:spPr>
      </p:pic>
      <p:sp>
        <p:nvSpPr>
          <p:cNvPr id="34" name="Content Placeholder 2">
            <a:extLst>
              <a:ext uri="{FF2B5EF4-FFF2-40B4-BE49-F238E27FC236}">
                <a16:creationId xmlns:a16="http://schemas.microsoft.com/office/drawing/2014/main" id="{19EB5965-0606-1868-F590-EB4C7D9D6C20}"/>
              </a:ext>
            </a:extLst>
          </p:cNvPr>
          <p:cNvSpPr txBox="1">
            <a:spLocks/>
          </p:cNvSpPr>
          <p:nvPr/>
        </p:nvSpPr>
        <p:spPr>
          <a:xfrm>
            <a:off x="1809956" y="1863905"/>
            <a:ext cx="4525942" cy="486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tx2"/>
                </a:solidFill>
                <a:latin typeface="Source Sans Pro" panose="020B0503030403020204" pitchFamily="34" charset="0"/>
              </a:rPr>
              <a:t>Communication</a:t>
            </a:r>
          </a:p>
        </p:txBody>
      </p:sp>
      <p:sp>
        <p:nvSpPr>
          <p:cNvPr id="10" name="Content Placeholder 9">
            <a:extLst>
              <a:ext uri="{FF2B5EF4-FFF2-40B4-BE49-F238E27FC236}">
                <a16:creationId xmlns:a16="http://schemas.microsoft.com/office/drawing/2014/main" id="{850A19F7-A957-3D5B-993F-247D299F7B14}"/>
              </a:ext>
            </a:extLst>
          </p:cNvPr>
          <p:cNvSpPr>
            <a:spLocks noGrp="1"/>
          </p:cNvSpPr>
          <p:nvPr>
            <p:ph idx="1"/>
          </p:nvPr>
        </p:nvSpPr>
        <p:spPr>
          <a:xfrm>
            <a:off x="924464" y="2429474"/>
            <a:ext cx="10429336" cy="3761866"/>
          </a:xfrm>
        </p:spPr>
        <p:txBody>
          <a:bodyPr vert="horz" lIns="91440" tIns="45720" rIns="91440" bIns="45720" rtlCol="0" anchor="t">
            <a:normAutofit/>
          </a:bodyPr>
          <a:lstStyle/>
          <a:p>
            <a:r>
              <a:rPr lang="en-US" sz="1800" b="1" i="1"/>
              <a:t>Sample behavior:</a:t>
            </a:r>
            <a:r>
              <a:rPr lang="en-US" sz="1800"/>
              <a:t> </a:t>
            </a:r>
            <a:r>
              <a:rPr lang="en-US" sz="1800">
                <a:ea typeface="+mn-lt"/>
                <a:cs typeface="+mn-lt"/>
              </a:rPr>
              <a:t>Communicate in a clear and organized manner so that others can effectively understand</a:t>
            </a:r>
            <a:endParaRPr lang="en-US"/>
          </a:p>
          <a:p>
            <a:pPr>
              <a:lnSpc>
                <a:spcPct val="100000"/>
              </a:lnSpc>
              <a:spcBef>
                <a:spcPts val="0"/>
              </a:spcBef>
            </a:pPr>
            <a:endParaRPr lang="en-US" sz="1800"/>
          </a:p>
          <a:p>
            <a:pPr>
              <a:lnSpc>
                <a:spcPct val="100000"/>
              </a:lnSpc>
              <a:spcBef>
                <a:spcPts val="0"/>
              </a:spcBef>
            </a:pPr>
            <a:r>
              <a:rPr lang="en-US" sz="1800" b="1" i="1"/>
              <a:t>Interview example:</a:t>
            </a:r>
            <a:r>
              <a:rPr lang="en-US" sz="1800"/>
              <a:t> "I served as the liaison between the technologists and programmers and the salespeople who were in charge of researching, and selling, the end software product. Being able to translate the use-cases for each individual complex product in order to help the salespeople, especially new hires, understand the product was integral to our company's success."</a:t>
            </a:r>
          </a:p>
          <a:p>
            <a:pPr>
              <a:lnSpc>
                <a:spcPct val="100000"/>
              </a:lnSpc>
              <a:spcBef>
                <a:spcPts val="0"/>
              </a:spcBef>
            </a:pPr>
            <a:endParaRPr lang="en-US" sz="1800"/>
          </a:p>
          <a:p>
            <a:r>
              <a:rPr lang="en-US" sz="1800" b="1" i="1"/>
              <a:t>Skills developed:</a:t>
            </a:r>
            <a:r>
              <a:rPr lang="en-US" sz="1800"/>
              <a:t> </a:t>
            </a:r>
            <a:r>
              <a:rPr lang="en-US" sz="1800">
                <a:ea typeface="+mn-lt"/>
                <a:cs typeface="+mn-lt"/>
              </a:rPr>
              <a:t>• Frame communication with respect to diversity of learning styles, varied individual communication abilities, and cultural differences.</a:t>
            </a:r>
            <a:endParaRPr lang="en-US"/>
          </a:p>
        </p:txBody>
      </p:sp>
    </p:spTree>
    <p:extLst>
      <p:ext uri="{BB962C8B-B14F-4D97-AF65-F5344CB8AC3E}">
        <p14:creationId xmlns:p14="http://schemas.microsoft.com/office/powerpoint/2010/main" val="2419312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2DD00-4DFC-7613-E9AB-59CF71CE58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82283D-52D6-84FB-120A-57F654F61E03}"/>
              </a:ext>
            </a:extLst>
          </p:cNvPr>
          <p:cNvSpPr>
            <a:spLocks noGrp="1"/>
          </p:cNvSpPr>
          <p:nvPr>
            <p:ph type="title"/>
          </p:nvPr>
        </p:nvSpPr>
        <p:spPr/>
        <p:txBody>
          <a:bodyPr>
            <a:normAutofit/>
          </a:bodyPr>
          <a:lstStyle/>
          <a:p>
            <a:r>
              <a:rPr lang="en-US" sz="4000" b="1">
                <a:solidFill>
                  <a:srgbClr val="007030"/>
                </a:solidFill>
                <a:latin typeface="Source Sans Pro" panose="020B0503030403020204" pitchFamily="34" charset="0"/>
              </a:rPr>
              <a:t>NACE Career Competencies</a:t>
            </a:r>
          </a:p>
        </p:txBody>
      </p:sp>
      <p:sp>
        <p:nvSpPr>
          <p:cNvPr id="4" name="TextBox 3">
            <a:extLst>
              <a:ext uri="{FF2B5EF4-FFF2-40B4-BE49-F238E27FC236}">
                <a16:creationId xmlns:a16="http://schemas.microsoft.com/office/drawing/2014/main" id="{BFE5D5A2-A99A-905C-A85A-3A1E45F9450B}"/>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pic>
        <p:nvPicPr>
          <p:cNvPr id="5" name="Picture 4" descr="A green text on a black background&#10;&#10;Description automatically generated">
            <a:extLst>
              <a:ext uri="{FF2B5EF4-FFF2-40B4-BE49-F238E27FC236}">
                <a16:creationId xmlns:a16="http://schemas.microsoft.com/office/drawing/2014/main" id="{13663263-14F5-2723-2FFA-1970E5B5D0FD}"/>
              </a:ext>
            </a:extLst>
          </p:cNvPr>
          <p:cNvPicPr>
            <a:picLocks noChangeAspect="1"/>
          </p:cNvPicPr>
          <p:nvPr/>
        </p:nvPicPr>
        <p:blipFill>
          <a:blip r:embed="rId2"/>
          <a:stretch>
            <a:fillRect/>
          </a:stretch>
        </p:blipFill>
        <p:spPr>
          <a:xfrm>
            <a:off x="838200" y="5615615"/>
            <a:ext cx="3635096" cy="952570"/>
          </a:xfrm>
          <a:prstGeom prst="rect">
            <a:avLst/>
          </a:prstGeom>
        </p:spPr>
      </p:pic>
      <p:pic>
        <p:nvPicPr>
          <p:cNvPr id="23" name="Picture 22" descr="A black background with a black square&#10;&#10;AI-generated content may be incorrect.">
            <a:extLst>
              <a:ext uri="{FF2B5EF4-FFF2-40B4-BE49-F238E27FC236}">
                <a16:creationId xmlns:a16="http://schemas.microsoft.com/office/drawing/2014/main" id="{D55D4724-BBD9-302F-0B96-1897E965E69E}"/>
              </a:ext>
            </a:extLst>
          </p:cNvPr>
          <p:cNvPicPr>
            <a:picLocks noChangeAspect="1"/>
          </p:cNvPicPr>
          <p:nvPr/>
        </p:nvPicPr>
        <p:blipFill>
          <a:blip r:embed="rId3"/>
          <a:stretch>
            <a:fillRect/>
          </a:stretch>
        </p:blipFill>
        <p:spPr>
          <a:xfrm>
            <a:off x="850714" y="1711273"/>
            <a:ext cx="692905" cy="692905"/>
          </a:xfrm>
          <a:prstGeom prst="rect">
            <a:avLst/>
          </a:prstGeom>
        </p:spPr>
      </p:pic>
      <p:sp>
        <p:nvSpPr>
          <p:cNvPr id="35" name="Content Placeholder 2">
            <a:extLst>
              <a:ext uri="{FF2B5EF4-FFF2-40B4-BE49-F238E27FC236}">
                <a16:creationId xmlns:a16="http://schemas.microsoft.com/office/drawing/2014/main" id="{D4E626A7-5870-666D-16F5-2268F4C5DE14}"/>
              </a:ext>
            </a:extLst>
          </p:cNvPr>
          <p:cNvSpPr txBox="1">
            <a:spLocks/>
          </p:cNvSpPr>
          <p:nvPr/>
        </p:nvSpPr>
        <p:spPr>
          <a:xfrm>
            <a:off x="1723692" y="1858250"/>
            <a:ext cx="4525942" cy="486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tx2"/>
                </a:solidFill>
                <a:latin typeface="Source Sans Pro" panose="020B0503030403020204" pitchFamily="34" charset="0"/>
              </a:rPr>
              <a:t>Critical Thinking</a:t>
            </a:r>
          </a:p>
        </p:txBody>
      </p:sp>
      <p:sp>
        <p:nvSpPr>
          <p:cNvPr id="10" name="Content Placeholder 9">
            <a:extLst>
              <a:ext uri="{FF2B5EF4-FFF2-40B4-BE49-F238E27FC236}">
                <a16:creationId xmlns:a16="http://schemas.microsoft.com/office/drawing/2014/main" id="{E309862E-D416-91A6-C32D-105D40FC1D9D}"/>
              </a:ext>
            </a:extLst>
          </p:cNvPr>
          <p:cNvSpPr>
            <a:spLocks noGrp="1"/>
          </p:cNvSpPr>
          <p:nvPr>
            <p:ph idx="1"/>
          </p:nvPr>
        </p:nvSpPr>
        <p:spPr>
          <a:xfrm>
            <a:off x="852577" y="2415096"/>
            <a:ext cx="10501223" cy="3776244"/>
          </a:xfrm>
        </p:spPr>
        <p:txBody>
          <a:bodyPr vert="horz" lIns="91440" tIns="45720" rIns="91440" bIns="45720" rtlCol="0" anchor="t">
            <a:normAutofit/>
          </a:bodyPr>
          <a:lstStyle/>
          <a:p>
            <a:r>
              <a:rPr lang="en-US" sz="1800" b="1" i="1"/>
              <a:t>Sample behavior:</a:t>
            </a:r>
            <a:r>
              <a:rPr lang="en-US" sz="1800"/>
              <a:t> </a:t>
            </a:r>
            <a:r>
              <a:rPr lang="en-US" sz="1800">
                <a:ea typeface="+mn-lt"/>
                <a:cs typeface="+mn-lt"/>
              </a:rPr>
              <a:t>Gather and analyze information from a diverse set of sources and individuals to fully understand a problem</a:t>
            </a:r>
            <a:endParaRPr lang="en-US" sz="1800"/>
          </a:p>
          <a:p>
            <a:pPr>
              <a:lnSpc>
                <a:spcPct val="100000"/>
              </a:lnSpc>
              <a:spcBef>
                <a:spcPts val="0"/>
              </a:spcBef>
            </a:pPr>
            <a:endParaRPr lang="en-US" sz="1800"/>
          </a:p>
          <a:p>
            <a:pPr>
              <a:lnSpc>
                <a:spcPct val="100000"/>
              </a:lnSpc>
              <a:spcBef>
                <a:spcPts val="0"/>
              </a:spcBef>
            </a:pPr>
            <a:r>
              <a:rPr lang="en-US" sz="1800" b="1" i="1"/>
              <a:t>Interview example:</a:t>
            </a:r>
            <a:r>
              <a:rPr lang="en-US" sz="1800"/>
              <a:t> "In my previous role – we always submitted our physical timesheets weekly and the HR Manager had to consolidate them using a scanner and .PDF stitching technology. Sometimes timesheets went missing or were forgotten. When I asked why we did this – nobody really knew. It was an outdated practice that was put in place 20 years ago. I decided to look into alternative solutions and found a content management system that could do much of this work automatically – saving both hourly employees and the HR Manager up to 10 hours per week and increasing office efficiency."</a:t>
            </a:r>
          </a:p>
          <a:p>
            <a:pPr>
              <a:lnSpc>
                <a:spcPct val="100000"/>
              </a:lnSpc>
              <a:spcBef>
                <a:spcPts val="0"/>
              </a:spcBef>
            </a:pPr>
            <a:endParaRPr lang="en-US" sz="1800"/>
          </a:p>
          <a:p>
            <a:r>
              <a:rPr lang="en-US" sz="1800" b="1" i="1"/>
              <a:t>Skills developed:</a:t>
            </a:r>
            <a:r>
              <a:rPr lang="en-US" sz="1800"/>
              <a:t> • </a:t>
            </a:r>
            <a:r>
              <a:rPr lang="en-US" sz="1800">
                <a:ea typeface="+mn-lt"/>
                <a:cs typeface="+mn-lt"/>
              </a:rPr>
              <a:t>Effectively communicate actions and rationale, recognizing the diverse perspectives and lived experiences of stakeholders.</a:t>
            </a:r>
            <a:endParaRPr lang="en-US">
              <a:ea typeface="+mn-lt"/>
              <a:cs typeface="+mn-lt"/>
            </a:endParaRPr>
          </a:p>
        </p:txBody>
      </p:sp>
    </p:spTree>
    <p:extLst>
      <p:ext uri="{BB962C8B-B14F-4D97-AF65-F5344CB8AC3E}">
        <p14:creationId xmlns:p14="http://schemas.microsoft.com/office/powerpoint/2010/main" val="4232085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A40C2-DBDE-CB46-6AA1-403EA5098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0C9DB-E121-6A73-C737-056E998FA578}"/>
              </a:ext>
            </a:extLst>
          </p:cNvPr>
          <p:cNvSpPr>
            <a:spLocks noGrp="1"/>
          </p:cNvSpPr>
          <p:nvPr>
            <p:ph type="title"/>
          </p:nvPr>
        </p:nvSpPr>
        <p:spPr/>
        <p:txBody>
          <a:bodyPr>
            <a:normAutofit/>
          </a:bodyPr>
          <a:lstStyle/>
          <a:p>
            <a:r>
              <a:rPr lang="en-US" sz="4000" b="1">
                <a:solidFill>
                  <a:srgbClr val="007030"/>
                </a:solidFill>
                <a:latin typeface="Source Sans Pro" panose="020B0503030403020204" pitchFamily="34" charset="0"/>
              </a:rPr>
              <a:t>NACE Career Competencies</a:t>
            </a:r>
          </a:p>
        </p:txBody>
      </p:sp>
      <p:sp>
        <p:nvSpPr>
          <p:cNvPr id="4" name="TextBox 3">
            <a:extLst>
              <a:ext uri="{FF2B5EF4-FFF2-40B4-BE49-F238E27FC236}">
                <a16:creationId xmlns:a16="http://schemas.microsoft.com/office/drawing/2014/main" id="{9546EF60-8555-7BE8-A00C-439707E5219E}"/>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pic>
        <p:nvPicPr>
          <p:cNvPr id="5" name="Picture 4" descr="A green text on a black background&#10;&#10;Description automatically generated">
            <a:extLst>
              <a:ext uri="{FF2B5EF4-FFF2-40B4-BE49-F238E27FC236}">
                <a16:creationId xmlns:a16="http://schemas.microsoft.com/office/drawing/2014/main" id="{7B04421C-4490-0463-D76C-7724A18B9FEE}"/>
              </a:ext>
            </a:extLst>
          </p:cNvPr>
          <p:cNvPicPr>
            <a:picLocks noChangeAspect="1"/>
          </p:cNvPicPr>
          <p:nvPr/>
        </p:nvPicPr>
        <p:blipFill>
          <a:blip r:embed="rId2"/>
          <a:stretch>
            <a:fillRect/>
          </a:stretch>
        </p:blipFill>
        <p:spPr>
          <a:xfrm>
            <a:off x="838200" y="5615615"/>
            <a:ext cx="3635096" cy="952570"/>
          </a:xfrm>
          <a:prstGeom prst="rect">
            <a:avLst/>
          </a:prstGeom>
        </p:spPr>
      </p:pic>
      <p:pic>
        <p:nvPicPr>
          <p:cNvPr id="25" name="Picture 24" descr="A black background with a black square&#10;&#10;AI-generated content may be incorrect.">
            <a:extLst>
              <a:ext uri="{FF2B5EF4-FFF2-40B4-BE49-F238E27FC236}">
                <a16:creationId xmlns:a16="http://schemas.microsoft.com/office/drawing/2014/main" id="{89899F54-5481-B2DB-A37D-EF3B6C409D79}"/>
              </a:ext>
            </a:extLst>
          </p:cNvPr>
          <p:cNvPicPr>
            <a:picLocks noChangeAspect="1"/>
          </p:cNvPicPr>
          <p:nvPr/>
        </p:nvPicPr>
        <p:blipFill>
          <a:blip r:embed="rId3"/>
          <a:stretch>
            <a:fillRect/>
          </a:stretch>
        </p:blipFill>
        <p:spPr>
          <a:xfrm>
            <a:off x="908223" y="1710256"/>
            <a:ext cx="692352" cy="692905"/>
          </a:xfrm>
          <a:prstGeom prst="rect">
            <a:avLst/>
          </a:prstGeom>
        </p:spPr>
      </p:pic>
      <p:sp>
        <p:nvSpPr>
          <p:cNvPr id="36" name="Content Placeholder 2">
            <a:extLst>
              <a:ext uri="{FF2B5EF4-FFF2-40B4-BE49-F238E27FC236}">
                <a16:creationId xmlns:a16="http://schemas.microsoft.com/office/drawing/2014/main" id="{DEF05151-B169-7C26-0617-06A4A8D9E670}"/>
              </a:ext>
            </a:extLst>
          </p:cNvPr>
          <p:cNvSpPr txBox="1">
            <a:spLocks/>
          </p:cNvSpPr>
          <p:nvPr/>
        </p:nvSpPr>
        <p:spPr>
          <a:xfrm>
            <a:off x="1781200" y="1852594"/>
            <a:ext cx="4525940" cy="4861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tx2"/>
                </a:solidFill>
                <a:latin typeface="Source Sans Pro" panose="020B0503030403020204" pitchFamily="34" charset="0"/>
              </a:rPr>
              <a:t>Equity &amp; Inclusion</a:t>
            </a:r>
          </a:p>
        </p:txBody>
      </p:sp>
      <p:sp>
        <p:nvSpPr>
          <p:cNvPr id="6" name="Content Placeholder 9">
            <a:extLst>
              <a:ext uri="{FF2B5EF4-FFF2-40B4-BE49-F238E27FC236}">
                <a16:creationId xmlns:a16="http://schemas.microsoft.com/office/drawing/2014/main" id="{C164DD32-9B63-2685-9060-CA98038642D6}"/>
              </a:ext>
            </a:extLst>
          </p:cNvPr>
          <p:cNvSpPr>
            <a:spLocks noGrp="1"/>
          </p:cNvSpPr>
          <p:nvPr>
            <p:ph idx="1"/>
          </p:nvPr>
        </p:nvSpPr>
        <p:spPr>
          <a:xfrm>
            <a:off x="852577" y="2415096"/>
            <a:ext cx="10501223" cy="3776244"/>
          </a:xfrm>
        </p:spPr>
        <p:txBody>
          <a:bodyPr vert="horz" lIns="91440" tIns="45720" rIns="91440" bIns="45720" rtlCol="0" anchor="t">
            <a:normAutofit/>
          </a:bodyPr>
          <a:lstStyle/>
          <a:p>
            <a:r>
              <a:rPr lang="en-US" sz="1800" b="1" i="1"/>
              <a:t>Sample behavior:</a:t>
            </a:r>
            <a:r>
              <a:rPr lang="en-US" sz="1800"/>
              <a:t> </a:t>
            </a:r>
            <a:r>
              <a:rPr lang="en-US" sz="1800">
                <a:ea typeface="+mn-lt"/>
                <a:cs typeface="+mn-lt"/>
              </a:rPr>
              <a:t>Advocate for inclusion, equitable practices, justice, and empowerment for historically marginalized communities.</a:t>
            </a:r>
            <a:endParaRPr lang="en-US" sz="1800"/>
          </a:p>
          <a:p>
            <a:pPr>
              <a:lnSpc>
                <a:spcPct val="100000"/>
              </a:lnSpc>
              <a:spcBef>
                <a:spcPts val="0"/>
              </a:spcBef>
            </a:pPr>
            <a:endParaRPr lang="en-US" sz="1800"/>
          </a:p>
          <a:p>
            <a:pPr>
              <a:lnSpc>
                <a:spcPct val="100000"/>
              </a:lnSpc>
              <a:spcBef>
                <a:spcPts val="0"/>
              </a:spcBef>
            </a:pPr>
            <a:r>
              <a:rPr lang="en-US" sz="1800" b="1" i="1"/>
              <a:t>Interview example:</a:t>
            </a:r>
            <a:r>
              <a:rPr lang="en-US" sz="1800"/>
              <a:t> "Every week in meetings at my previous job, we would watch instructional videos on new product. The videos were low volume and didn't include subtitles. I noticed my coworker, who is hard of hearing, struggling to focus and hear. I pulled them aside and asked them if they needed an accommodation – and they mentioned how useful that would be. I used my position as Assistant Manager to both order an external speaker and utilize a voice-to-text software to allow subtitled to be generated for the videos."</a:t>
            </a:r>
          </a:p>
          <a:p>
            <a:pPr>
              <a:lnSpc>
                <a:spcPct val="100000"/>
              </a:lnSpc>
              <a:spcBef>
                <a:spcPts val="0"/>
              </a:spcBef>
            </a:pPr>
            <a:endParaRPr lang="en-US" sz="1800"/>
          </a:p>
          <a:p>
            <a:r>
              <a:rPr lang="en-US" sz="1800" b="1" i="1"/>
              <a:t>Skills developed:</a:t>
            </a:r>
            <a:r>
              <a:rPr lang="en-US" sz="1800"/>
              <a:t> • </a:t>
            </a:r>
            <a:r>
              <a:rPr lang="en-US" sz="1800">
                <a:ea typeface="+mn-lt"/>
                <a:cs typeface="+mn-lt"/>
              </a:rPr>
              <a:t>Identify resources and eliminate barriers resulting from individual and systemic racism, inequities, and biases.</a:t>
            </a:r>
            <a:endParaRPr lang="en-US">
              <a:ea typeface="+mn-lt"/>
              <a:cs typeface="+mn-lt"/>
            </a:endParaRPr>
          </a:p>
        </p:txBody>
      </p:sp>
    </p:spTree>
    <p:extLst>
      <p:ext uri="{BB962C8B-B14F-4D97-AF65-F5344CB8AC3E}">
        <p14:creationId xmlns:p14="http://schemas.microsoft.com/office/powerpoint/2010/main" val="3226684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8DB0D-A4D6-B38F-5DBA-533136E7D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8F7A3-25A2-D5D3-4835-B5D6495C2080}"/>
              </a:ext>
            </a:extLst>
          </p:cNvPr>
          <p:cNvSpPr>
            <a:spLocks noGrp="1"/>
          </p:cNvSpPr>
          <p:nvPr>
            <p:ph type="title"/>
          </p:nvPr>
        </p:nvSpPr>
        <p:spPr/>
        <p:txBody>
          <a:bodyPr>
            <a:normAutofit/>
          </a:bodyPr>
          <a:lstStyle/>
          <a:p>
            <a:r>
              <a:rPr lang="en-US" sz="4000" b="1">
                <a:solidFill>
                  <a:srgbClr val="007030"/>
                </a:solidFill>
                <a:latin typeface="Source Sans Pro" panose="020B0503030403020204" pitchFamily="34" charset="0"/>
              </a:rPr>
              <a:t>NACE Career Competencies</a:t>
            </a:r>
          </a:p>
        </p:txBody>
      </p:sp>
      <p:sp>
        <p:nvSpPr>
          <p:cNvPr id="4" name="TextBox 3">
            <a:extLst>
              <a:ext uri="{FF2B5EF4-FFF2-40B4-BE49-F238E27FC236}">
                <a16:creationId xmlns:a16="http://schemas.microsoft.com/office/drawing/2014/main" id="{C86606AD-CC68-D963-BC16-36A585D06075}"/>
              </a:ext>
            </a:extLst>
          </p:cNvPr>
          <p:cNvSpPr txBox="1"/>
          <p:nvPr/>
        </p:nvSpPr>
        <p:spPr>
          <a:xfrm>
            <a:off x="8432800" y="6197600"/>
            <a:ext cx="3420533" cy="307777"/>
          </a:xfrm>
          <a:prstGeom prst="rect">
            <a:avLst/>
          </a:prstGeom>
          <a:noFill/>
        </p:spPr>
        <p:txBody>
          <a:bodyPr wrap="square" rtlCol="0">
            <a:spAutoFit/>
          </a:bodyPr>
          <a:lstStyle/>
          <a:p>
            <a:r>
              <a:rPr lang="en-US" sz="1400" spc="200">
                <a:solidFill>
                  <a:srgbClr val="007030"/>
                </a:solidFill>
                <a:latin typeface="Source Sans Pro" panose="020B0503030403020204" pitchFamily="34" charset="0"/>
              </a:rPr>
              <a:t>UNIVERSITY OF OREGON  #</a:t>
            </a:r>
          </a:p>
        </p:txBody>
      </p:sp>
      <p:pic>
        <p:nvPicPr>
          <p:cNvPr id="5" name="Picture 4" descr="A green text on a black background&#10;&#10;Description automatically generated">
            <a:extLst>
              <a:ext uri="{FF2B5EF4-FFF2-40B4-BE49-F238E27FC236}">
                <a16:creationId xmlns:a16="http://schemas.microsoft.com/office/drawing/2014/main" id="{74396439-6C5B-97C0-3B72-068B409B2C9A}"/>
              </a:ext>
            </a:extLst>
          </p:cNvPr>
          <p:cNvPicPr>
            <a:picLocks noChangeAspect="1"/>
          </p:cNvPicPr>
          <p:nvPr/>
        </p:nvPicPr>
        <p:blipFill>
          <a:blip r:embed="rId2"/>
          <a:stretch>
            <a:fillRect/>
          </a:stretch>
        </p:blipFill>
        <p:spPr>
          <a:xfrm>
            <a:off x="838200" y="5615615"/>
            <a:ext cx="3635096" cy="952570"/>
          </a:xfrm>
          <a:prstGeom prst="rect">
            <a:avLst/>
          </a:prstGeom>
        </p:spPr>
      </p:pic>
      <p:pic>
        <p:nvPicPr>
          <p:cNvPr id="27" name="Picture 26" descr="A black background with a black square&#10;&#10;AI-generated content may be incorrect.">
            <a:extLst>
              <a:ext uri="{FF2B5EF4-FFF2-40B4-BE49-F238E27FC236}">
                <a16:creationId xmlns:a16="http://schemas.microsoft.com/office/drawing/2014/main" id="{CB029035-CB21-D0EF-B3D8-59453B82E105}"/>
              </a:ext>
            </a:extLst>
          </p:cNvPr>
          <p:cNvPicPr>
            <a:picLocks noChangeAspect="1"/>
          </p:cNvPicPr>
          <p:nvPr/>
        </p:nvPicPr>
        <p:blipFill>
          <a:blip r:embed="rId3"/>
          <a:stretch>
            <a:fillRect/>
          </a:stretch>
        </p:blipFill>
        <p:spPr>
          <a:xfrm>
            <a:off x="899858" y="1731454"/>
            <a:ext cx="692904" cy="692351"/>
          </a:xfrm>
          <a:prstGeom prst="rect">
            <a:avLst/>
          </a:prstGeom>
        </p:spPr>
      </p:pic>
      <p:sp>
        <p:nvSpPr>
          <p:cNvPr id="37" name="Content Placeholder 2">
            <a:extLst>
              <a:ext uri="{FF2B5EF4-FFF2-40B4-BE49-F238E27FC236}">
                <a16:creationId xmlns:a16="http://schemas.microsoft.com/office/drawing/2014/main" id="{3D66AE66-88C0-3FC7-0C8E-070811799697}"/>
              </a:ext>
            </a:extLst>
          </p:cNvPr>
          <p:cNvSpPr txBox="1">
            <a:spLocks/>
          </p:cNvSpPr>
          <p:nvPr/>
        </p:nvSpPr>
        <p:spPr>
          <a:xfrm>
            <a:off x="1675010" y="1927070"/>
            <a:ext cx="4525931" cy="486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tx2"/>
                </a:solidFill>
                <a:latin typeface="Source Sans Pro" panose="020B0503030403020204" pitchFamily="34" charset="0"/>
              </a:rPr>
              <a:t>Leadership</a:t>
            </a:r>
          </a:p>
        </p:txBody>
      </p:sp>
      <p:sp>
        <p:nvSpPr>
          <p:cNvPr id="12" name="Content Placeholder 11">
            <a:extLst>
              <a:ext uri="{FF2B5EF4-FFF2-40B4-BE49-F238E27FC236}">
                <a16:creationId xmlns:a16="http://schemas.microsoft.com/office/drawing/2014/main" id="{9518DBAA-9665-ACB0-13BD-4F28992F5E0E}"/>
              </a:ext>
            </a:extLst>
          </p:cNvPr>
          <p:cNvSpPr>
            <a:spLocks noGrp="1"/>
          </p:cNvSpPr>
          <p:nvPr>
            <p:ph idx="1"/>
          </p:nvPr>
        </p:nvSpPr>
        <p:spPr>
          <a:xfrm>
            <a:off x="895709" y="2673889"/>
            <a:ext cx="10458091" cy="3517451"/>
          </a:xfrm>
        </p:spPr>
        <p:txBody>
          <a:bodyPr vert="horz" lIns="91440" tIns="45720" rIns="91440" bIns="45720" rtlCol="0" anchor="t">
            <a:normAutofit/>
          </a:bodyPr>
          <a:lstStyle/>
          <a:p>
            <a:r>
              <a:rPr lang="en-US" sz="1800" b="1" i="1"/>
              <a:t>Sample behavior:</a:t>
            </a:r>
            <a:r>
              <a:rPr lang="en-US" sz="1800"/>
              <a:t> </a:t>
            </a:r>
            <a:r>
              <a:rPr lang="en-US" sz="1800">
                <a:solidFill>
                  <a:srgbClr val="006F2F"/>
                </a:solidFill>
                <a:latin typeface="Aptos"/>
                <a:ea typeface="Open Sans"/>
                <a:cs typeface="Open Sans"/>
              </a:rPr>
              <a:t>Serve as a role model to others by approaching tasks with confidence and a positive attitude.</a:t>
            </a:r>
            <a:endParaRPr lang="en-US"/>
          </a:p>
          <a:p>
            <a:pPr>
              <a:lnSpc>
                <a:spcPct val="100000"/>
              </a:lnSpc>
              <a:spcBef>
                <a:spcPts val="0"/>
              </a:spcBef>
            </a:pPr>
            <a:endParaRPr lang="en-US" sz="1800" b="1" i="1"/>
          </a:p>
          <a:p>
            <a:pPr>
              <a:lnSpc>
                <a:spcPct val="100000"/>
              </a:lnSpc>
              <a:spcBef>
                <a:spcPts val="0"/>
              </a:spcBef>
            </a:pPr>
            <a:r>
              <a:rPr lang="en-US" sz="1800" b="1" i="1"/>
              <a:t>Interview example:</a:t>
            </a:r>
            <a:r>
              <a:rPr lang="en-US" sz="1800"/>
              <a:t> "As a member of my college photo club, I had an idea to create a partnership with the local newspaper. The Director of the group promoted me to Associate Director, and I managed a team of 5 photographers as they took photos on an internship basis with the paper."</a:t>
            </a:r>
            <a:endParaRPr lang="en-US"/>
          </a:p>
          <a:p>
            <a:pPr>
              <a:lnSpc>
                <a:spcPct val="100000"/>
              </a:lnSpc>
              <a:spcBef>
                <a:spcPts val="0"/>
              </a:spcBef>
            </a:pPr>
            <a:endParaRPr lang="en-US" sz="1800"/>
          </a:p>
          <a:p>
            <a:r>
              <a:rPr lang="en-US" sz="1800" b="1" i="1"/>
              <a:t>Skills developed:</a:t>
            </a:r>
            <a:r>
              <a:rPr lang="en-US" sz="1800"/>
              <a:t> • Plan, initiate, manage, complete and evaluate projects.</a:t>
            </a:r>
          </a:p>
          <a:p>
            <a:endParaRPr lang="en-US" sz="1800"/>
          </a:p>
        </p:txBody>
      </p:sp>
    </p:spTree>
    <p:extLst>
      <p:ext uri="{BB962C8B-B14F-4D97-AF65-F5344CB8AC3E}">
        <p14:creationId xmlns:p14="http://schemas.microsoft.com/office/powerpoint/2010/main" val="42214931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zmjcguusz4p2qvsmncqvjmmxqdmiiq"/>
</p:tagLst>
</file>

<file path=ppt/theme/theme1.xml><?xml version="1.0" encoding="utf-8"?>
<a:theme xmlns:a="http://schemas.openxmlformats.org/drawingml/2006/main" name="Office Theme">
  <a:themeElements>
    <a:clrScheme name="UO Brand">
      <a:dk1>
        <a:srgbClr val="006F2F"/>
      </a:dk1>
      <a:lt1>
        <a:srgbClr val="FFFFFF"/>
      </a:lt1>
      <a:dk2>
        <a:srgbClr val="000000"/>
      </a:dk2>
      <a:lt2>
        <a:srgbClr val="FBE31B"/>
      </a:lt2>
      <a:accent1>
        <a:srgbClr val="489C45"/>
      </a:accent1>
      <a:accent2>
        <a:srgbClr val="E1E11A"/>
      </a:accent2>
      <a:accent3>
        <a:srgbClr val="004F6D"/>
      </a:accent3>
      <a:accent4>
        <a:srgbClr val="00A4B5"/>
      </a:accent4>
      <a:accent5>
        <a:srgbClr val="8D1D57"/>
      </a:accent5>
      <a:accent6>
        <a:srgbClr val="4C5758"/>
      </a:accent6>
      <a:hlink>
        <a:srgbClr val="006F2F"/>
      </a:hlink>
      <a:folHlink>
        <a:srgbClr val="4C5758"/>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png"/></Relationships>
</file>

<file path=ppt/webextensions/webextension1.xml><?xml version="1.0" encoding="utf-8"?>
<we:webextension xmlns:we="http://schemas.microsoft.com/office/webextensions/webextension/2010/11" id="{A913C8EF-E854-4975-99BA-1FB22A102B3C}">
  <we:reference id="wa104379261" version="4.3.0.0" store="en-US" storeType="OMEX"/>
  <we:alternateReferences>
    <we:reference id="WA104379261" version="4.3.0.0" store="" storeType="OMEX"/>
  </we:alternateReferences>
  <we:properties>
    <we:property name="MENTIMETER_QUESTION_ID_KEY" value="&quot;wyirvzrq1h9q&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45</Slides>
  <Notes>4</Notes>
  <HiddenSlides>17</HiddenSlide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From the World to the Workplace: Leveraging Your Global Experience </vt:lpstr>
      <vt:lpstr>Let’s get started!</vt:lpstr>
      <vt:lpstr>What Employers Are  Looking For?</vt:lpstr>
      <vt:lpstr>NACE Career Competencies</vt:lpstr>
      <vt:lpstr>NACE Career Competencies</vt:lpstr>
      <vt:lpstr>NACE Career Competencies</vt:lpstr>
      <vt:lpstr>NACE Career Competencies</vt:lpstr>
      <vt:lpstr>NACE Career Competencies</vt:lpstr>
      <vt:lpstr>NACE Career Competencies</vt:lpstr>
      <vt:lpstr>NACE Career Competencies</vt:lpstr>
      <vt:lpstr>NACE Career Competencies</vt:lpstr>
      <vt:lpstr>NACE Career Competencies</vt:lpstr>
      <vt:lpstr>Quiz: What fields, job titles, or sectors does international work experience apply to?</vt:lpstr>
      <vt:lpstr>Trivia Time! </vt:lpstr>
      <vt:lpstr>RESUME ACTIVITY</vt:lpstr>
      <vt:lpstr>What can be improved from this resume?</vt:lpstr>
      <vt:lpstr>What can be improved from this resume?</vt:lpstr>
      <vt:lpstr>What positive changes were made?</vt:lpstr>
      <vt:lpstr>What positive changes were made?</vt:lpstr>
      <vt:lpstr>Interview Questions</vt:lpstr>
      <vt:lpstr>Common Interview Questions</vt:lpstr>
      <vt:lpstr>Common Interview Questions</vt:lpstr>
      <vt:lpstr>STAR Method </vt:lpstr>
      <vt:lpstr>Resources on Campus</vt:lpstr>
      <vt:lpstr>Career Center Offerings</vt:lpstr>
      <vt:lpstr>Trivia Time! </vt:lpstr>
      <vt:lpstr>Thank you! </vt:lpstr>
      <vt:lpstr>PowerPoint Presentation</vt:lpstr>
      <vt:lpstr>Title Slide Option 1 (UO Green)</vt:lpstr>
      <vt:lpstr>Title Slide Option 1 (UO Green)</vt:lpstr>
      <vt:lpstr>Title Slide Option 1 3A (Photo R)</vt:lpstr>
      <vt:lpstr>PowerPoint Presentation</vt:lpstr>
      <vt:lpstr>Divider Slide Option 1 (UO Green)</vt:lpstr>
      <vt:lpstr>Divider Slide Option 2 (UO Yellow)</vt:lpstr>
      <vt:lpstr>Divider Slide Option 2 (UO Yellow)</vt:lpstr>
      <vt:lpstr>Text Only Slide </vt:lpstr>
      <vt:lpstr>Smaller Picture Slide</vt:lpstr>
      <vt:lpstr>GlobalWorks Sectors</vt:lpstr>
      <vt:lpstr>GEO Office</vt:lpstr>
      <vt:lpstr>PowerPoint Presentation</vt:lpstr>
      <vt:lpstr>PowerPoint Presentation</vt:lpstr>
      <vt:lpstr>NACE Career Competencies</vt:lpstr>
      <vt:lpstr>General Slide Design Principles  and Presentation Tips</vt:lpstr>
      <vt:lpstr>UO Brand Colors</vt:lpstr>
      <vt:lpstr>Applying URLs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Krista Kent</dc:creator>
  <cp:keywords/>
  <dc:description/>
  <cp:revision>13</cp:revision>
  <dcterms:created xsi:type="dcterms:W3CDTF">2024-09-10T21:40:03Z</dcterms:created>
  <dcterms:modified xsi:type="dcterms:W3CDTF">2025-05-22T22:58:01Z</dcterms:modified>
  <cp:category/>
</cp:coreProperties>
</file>