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70" r:id="rId3"/>
    <p:sldId id="331" r:id="rId4"/>
    <p:sldId id="322" r:id="rId5"/>
    <p:sldId id="334" r:id="rId6"/>
    <p:sldId id="340" r:id="rId7"/>
    <p:sldId id="341" r:id="rId8"/>
    <p:sldId id="342" r:id="rId9"/>
    <p:sldId id="343" r:id="rId10"/>
    <p:sldId id="344" r:id="rId11"/>
    <p:sldId id="277" r:id="rId12"/>
    <p:sldId id="317" r:id="rId13"/>
    <p:sldId id="268" r:id="rId14"/>
    <p:sldId id="330" r:id="rId15"/>
    <p:sldId id="273" r:id="rId16"/>
    <p:sldId id="272" r:id="rId17"/>
    <p:sldId id="274" r:id="rId18"/>
    <p:sldId id="276" r:id="rId19"/>
    <p:sldId id="323" r:id="rId20"/>
    <p:sldId id="336" r:id="rId21"/>
    <p:sldId id="337" r:id="rId22"/>
    <p:sldId id="328" r:id="rId23"/>
    <p:sldId id="333" r:id="rId24"/>
    <p:sldId id="321" r:id="rId25"/>
    <p:sldId id="346" r:id="rId26"/>
    <p:sldId id="34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0"/>
    <a:srgbClr val="FFE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/>
    <p:restoredTop sz="94694"/>
  </p:normalViewPr>
  <p:slideViewPr>
    <p:cSldViewPr snapToGrid="0">
      <p:cViewPr varScale="1">
        <p:scale>
          <a:sx n="103" d="100"/>
          <a:sy n="103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A6C6E-CEF9-44AF-885C-3C1FC9414522}" type="datetimeFigureOut">
              <a:t>12/1/25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5B349-C061-4F20-8720-B0FC3EBBBE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8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Introductions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99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7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46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8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2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2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Myrna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7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C4B4-E69A-98DB-6861-6B04A86F6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2965-5684-2F80-B5B4-D913AEB63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72B31-0A4F-A371-C75F-48D0772A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7587D-6AE8-C67D-9EE4-2C5BB68DA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2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9C4B4-E69A-98DB-6861-6B04A86F6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22965-5684-2F80-B5B4-D913AEB63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872B31-0A4F-A371-C75F-48D0772A6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7587D-6AE8-C67D-9EE4-2C5BB68DA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54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73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Both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2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A207-A5B4-A716-6CD9-458C1D17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A50C5-9821-C3E9-6459-927C07919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54C888-E538-49C6-F3E1-67CD0890B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7AF30-1ED2-A526-6E04-278C245B7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01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Myrna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6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419-881E-5112-5179-6F0DDBD2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1C707-C31A-74FD-DB7F-2F985355C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53BE2-2E00-6C09-5882-F469BE731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DD964-D004-DB83-1335-C6F287977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92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9CD7-04F1-9F2C-4B96-198BFDC32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81FA41-D8D8-94F0-FF45-516E15BA9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1F1790-A730-3727-8A90-104769C2D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D784E4-CD18-D2A5-37B8-1A08BDA14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00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2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Quinne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5B349-C061-4F20-8720-B0FC3EBBBEBD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7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connect.uoregon.edu/register/?id=955fa4ed-5e82-41fb-b9b8-163c9ac3f0ee" TargetMode="External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financialaid.uoregon.edu/study-abroad" TargetMode="External"/><Relationship Id="rId4" Type="http://schemas.openxmlformats.org/officeDocument/2006/relationships/hyperlink" Target="https://geo.uoregon.edu/scholarship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386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526750" b="-14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544725" y="866847"/>
            <a:ext cx="2531443" cy="2173551"/>
          </a:xfrm>
          <a:custGeom>
            <a:avLst/>
            <a:gdLst/>
            <a:ahLst/>
            <a:cxnLst/>
            <a:rect l="l" t="t" r="r" b="b"/>
            <a:pathLst>
              <a:path w="3797165" h="3260326">
                <a:moveTo>
                  <a:pt x="0" y="0"/>
                </a:moveTo>
                <a:lnTo>
                  <a:pt x="3797164" y="0"/>
                </a:lnTo>
                <a:lnTo>
                  <a:pt x="3797164" y="3260325"/>
                </a:lnTo>
                <a:lnTo>
                  <a:pt x="0" y="3260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77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3610047"/>
            <a:ext cx="3216560" cy="2743200"/>
            <a:chOff x="0" y="0"/>
            <a:chExt cx="1013833" cy="864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5"/>
              <a:stretch>
                <a:fillRect l="-6855" r="-6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84143" y="1294446"/>
            <a:ext cx="7647308" cy="1326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61"/>
              </a:lnSpc>
            </a:pPr>
            <a:r>
              <a:rPr lang="en-US" sz="4800" b="1">
                <a:solidFill>
                  <a:srgbClr val="FEE11A"/>
                </a:solidFill>
                <a:latin typeface="Calibri"/>
                <a:ea typeface="Calibri"/>
                <a:cs typeface="Calibri"/>
              </a:rPr>
              <a:t>Unpacking Budgeting Abroad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4144" y="873197"/>
            <a:ext cx="7264990" cy="847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4000" b="1" i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How to Make Your Money Last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487720" y="3610047"/>
            <a:ext cx="3216560" cy="2743200"/>
            <a:chOff x="0" y="0"/>
            <a:chExt cx="1013833" cy="8646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6"/>
              <a:stretch>
                <a:fillRect l="-6855" r="-68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88480" y="3610047"/>
            <a:ext cx="3216560" cy="2743200"/>
            <a:chOff x="0" y="0"/>
            <a:chExt cx="1013833" cy="8646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3833" cy="864634"/>
            </a:xfrm>
            <a:custGeom>
              <a:avLst/>
              <a:gdLst/>
              <a:ahLst/>
              <a:cxnLst/>
              <a:rect l="l" t="t" r="r" b="b"/>
              <a:pathLst>
                <a:path w="1013833" h="864634">
                  <a:moveTo>
                    <a:pt x="0" y="0"/>
                  </a:moveTo>
                  <a:lnTo>
                    <a:pt x="1013833" y="0"/>
                  </a:lnTo>
                  <a:lnTo>
                    <a:pt x="1013833" y="864634"/>
                  </a:lnTo>
                  <a:lnTo>
                    <a:pt x="0" y="864634"/>
                  </a:lnTo>
                  <a:close/>
                </a:path>
              </a:pathLst>
            </a:custGeom>
            <a:blipFill>
              <a:blip r:embed="rId7"/>
              <a:stretch>
                <a:fillRect t="-52729" b="-3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AutoShape 12"/>
          <p:cNvSpPr/>
          <p:nvPr/>
        </p:nvSpPr>
        <p:spPr>
          <a:xfrm>
            <a:off x="4204913" y="3610047"/>
            <a:ext cx="0" cy="27432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8004259" y="3610047"/>
            <a:ext cx="0" cy="274320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2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list of costs&#10;&#10;AI-generated content may be incorrect.">
            <a:extLst>
              <a:ext uri="{FF2B5EF4-FFF2-40B4-BE49-F238E27FC236}">
                <a16:creationId xmlns:a16="http://schemas.microsoft.com/office/drawing/2014/main" id="{901AE287-BCC3-CB21-CB92-9FED7A0B6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12" y="1644936"/>
            <a:ext cx="5117504" cy="5056093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47F81D4A-1AAC-37B9-A347-2DC485A0D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/>
          <a:stretch>
            <a:fillRect/>
          </a:stretch>
        </p:blipFill>
        <p:spPr>
          <a:xfrm>
            <a:off x="7014669" y="1476848"/>
            <a:ext cx="4402581" cy="5224181"/>
          </a:xfrm>
          <a:prstGeom prst="rect">
            <a:avLst/>
          </a:prstGeom>
        </p:spPr>
      </p:pic>
      <p:pic>
        <p:nvPicPr>
          <p:cNvPr id="7" name="Picture 6" descr="A person walking in a library&#10;&#10;AI-generated content may be incorrect.">
            <a:extLst>
              <a:ext uri="{FF2B5EF4-FFF2-40B4-BE49-F238E27FC236}">
                <a16:creationId xmlns:a16="http://schemas.microsoft.com/office/drawing/2014/main" id="{802C2296-51A0-36DA-D793-7384EE83B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26" y="156971"/>
            <a:ext cx="5490245" cy="1194458"/>
          </a:xfrm>
          <a:prstGeom prst="rect">
            <a:avLst/>
          </a:prstGeom>
        </p:spPr>
      </p:pic>
      <p:pic>
        <p:nvPicPr>
          <p:cNvPr id="9" name="Picture 8" descr="A group of people sitting on a rock&#10;&#10;AI-generated content may be incorrect.">
            <a:extLst>
              <a:ext uri="{FF2B5EF4-FFF2-40B4-BE49-F238E27FC236}">
                <a16:creationId xmlns:a16="http://schemas.microsoft.com/office/drawing/2014/main" id="{0D50A4F4-931B-E253-C5F2-3B7051EEB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9" y="156971"/>
            <a:ext cx="5736071" cy="1194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EFC63C-076D-B68B-DC29-F7FCC55BABE3}"/>
              </a:ext>
            </a:extLst>
          </p:cNvPr>
          <p:cNvSpPr/>
          <p:nvPr/>
        </p:nvSpPr>
        <p:spPr>
          <a:xfrm>
            <a:off x="774750" y="2586236"/>
            <a:ext cx="5011966" cy="3452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5D45C3-61B1-7E0D-DF26-2F99A00EE771}"/>
              </a:ext>
            </a:extLst>
          </p:cNvPr>
          <p:cNvSpPr/>
          <p:nvPr/>
        </p:nvSpPr>
        <p:spPr>
          <a:xfrm>
            <a:off x="774750" y="3429000"/>
            <a:ext cx="5011966" cy="3452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970F0-9FF8-16F1-918A-99F097D593E6}"/>
              </a:ext>
            </a:extLst>
          </p:cNvPr>
          <p:cNvSpPr/>
          <p:nvPr/>
        </p:nvSpPr>
        <p:spPr>
          <a:xfrm>
            <a:off x="7207624" y="5381152"/>
            <a:ext cx="4043080" cy="3452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4452C8-492D-9EBC-1224-DCB8A8F59916}"/>
              </a:ext>
            </a:extLst>
          </p:cNvPr>
          <p:cNvSpPr/>
          <p:nvPr/>
        </p:nvSpPr>
        <p:spPr>
          <a:xfrm>
            <a:off x="7207624" y="1768376"/>
            <a:ext cx="4043080" cy="8178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61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327455E-1812-0175-0A9D-8C52882853C5}"/>
              </a:ext>
            </a:extLst>
          </p:cNvPr>
          <p:cNvSpPr/>
          <p:nvPr/>
        </p:nvSpPr>
        <p:spPr>
          <a:xfrm>
            <a:off x="4502443" y="5378320"/>
            <a:ext cx="4583138" cy="6599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AEF364EB-EC0B-F485-9384-99F5DBF2C27C}"/>
              </a:ext>
            </a:extLst>
          </p:cNvPr>
          <p:cNvSpPr/>
          <p:nvPr/>
        </p:nvSpPr>
        <p:spPr>
          <a:xfrm>
            <a:off x="5538496" y="3927846"/>
            <a:ext cx="4583138" cy="13350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DA5CB8DB-6181-1296-78EF-E21E2E7D663D}"/>
              </a:ext>
            </a:extLst>
          </p:cNvPr>
          <p:cNvSpPr txBox="1">
            <a:spLocks/>
          </p:cNvSpPr>
          <p:nvPr/>
        </p:nvSpPr>
        <p:spPr>
          <a:xfrm>
            <a:off x="450011" y="1608719"/>
            <a:ext cx="5098576" cy="36958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£1 = $1.27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Eugene Safeway vs London Tesco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Shin Ramen  $1.29  vs   £1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Apple             $1.25  vs.  £0.65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Activia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           $4.49   vs. £2.50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 dirty="0">
                <a:solidFill>
                  <a:schemeClr val="bg1"/>
                </a:solidFill>
                <a:latin typeface="Arial"/>
                <a:cs typeface="Arial"/>
              </a:rPr>
              <a:t>Going Out Eugene vs. London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Iced Latte (Grande)  $4.25 vs £3.65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Beer (Lager)          $6.25  vs.  £5.50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Domino Pizza (S) $14.99 vs. £16.99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16A1C88-AC7E-6DA6-17FF-77F4314C7ADB}"/>
              </a:ext>
            </a:extLst>
          </p:cNvPr>
          <p:cNvSpPr txBox="1">
            <a:spLocks/>
          </p:cNvSpPr>
          <p:nvPr/>
        </p:nvSpPr>
        <p:spPr>
          <a:xfrm>
            <a:off x="5548586" y="2493185"/>
            <a:ext cx="5098576" cy="2778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1x1.27 = 1.27 ($0.02 less!)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0.65x1.27=0.83 ($0.42 less!)</a:t>
            </a:r>
            <a:b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2.5x1.27= 3.18 ($1.31 less!)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3.65x1.27=4.64 (0.39 more!)</a:t>
            </a:r>
            <a:b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5.50x1.27 = 6.99 ($0.74 more!)</a:t>
            </a:r>
            <a:b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16.99x1.27=21.58 ($6.59 more!)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DF56489A-5804-B2F1-48A8-DE4569035929}"/>
              </a:ext>
            </a:extLst>
          </p:cNvPr>
          <p:cNvSpPr/>
          <p:nvPr/>
        </p:nvSpPr>
        <p:spPr>
          <a:xfrm>
            <a:off x="451812" y="284952"/>
            <a:ext cx="8533506" cy="10543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DD49D0C7-3BE3-AE90-C2FE-5EAC9A67479C}"/>
              </a:ext>
            </a:extLst>
          </p:cNvPr>
          <p:cNvSpPr txBox="1">
            <a:spLocks/>
          </p:cNvSpPr>
          <p:nvPr/>
        </p:nvSpPr>
        <p:spPr>
          <a:xfrm>
            <a:off x="316327" y="5510640"/>
            <a:ext cx="10460440" cy="460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Total: $33.85 x 28= $949   </a:t>
            </a: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Budget: $1,200 </a:t>
            </a:r>
            <a:r>
              <a:rPr lang="en-US">
                <a:latin typeface="Arial"/>
                <a:cs typeface="Arial"/>
              </a:rPr>
              <a:t>($251 left)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2D426B2D-0A8B-EE08-8E25-B40420BA9E99}"/>
              </a:ext>
            </a:extLst>
          </p:cNvPr>
          <p:cNvSpPr txBox="1">
            <a:spLocks/>
          </p:cNvSpPr>
          <p:nvPr/>
        </p:nvSpPr>
        <p:spPr>
          <a:xfrm>
            <a:off x="449037" y="366555"/>
            <a:ext cx="5417023" cy="890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Budget: $1200   Days: 28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/>
                <a:cs typeface="Arial"/>
              </a:rPr>
              <a:t>$1200/28=$42.86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95A2AB-6380-5C68-BEB2-F207E3E69FC1}"/>
              </a:ext>
            </a:extLst>
          </p:cNvPr>
          <p:cNvSpPr txBox="1"/>
          <p:nvPr/>
        </p:nvSpPr>
        <p:spPr>
          <a:xfrm>
            <a:off x="5867400" y="332874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/>
                <a:cs typeface="Arial"/>
              </a:rPr>
              <a:t>$42.86/1.27= £33.75 per day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3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027895-A5D4-3C25-8C9C-B813D9F374C1}"/>
              </a:ext>
            </a:extLst>
          </p:cNvPr>
          <p:cNvSpPr>
            <a:spLocks noGrp="1"/>
          </p:cNvSpPr>
          <p:nvPr/>
        </p:nvSpPr>
        <p:spPr>
          <a:xfrm>
            <a:off x="804779" y="2050129"/>
            <a:ext cx="5479575" cy="34017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€1 = $1.1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>
                <a:solidFill>
                  <a:schemeClr val="bg1"/>
                </a:solidFill>
                <a:latin typeface="Arial"/>
                <a:cs typeface="Arial"/>
              </a:rPr>
              <a:t>Eugene Safeway vs Lyon Carrefour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Penne          $1.29  vs   €0,99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Apple (1 </a:t>
            </a:r>
            <a:r>
              <a:rPr lang="en-US" sz="2400" err="1">
                <a:solidFill>
                  <a:schemeClr val="bg1"/>
                </a:solidFill>
                <a:latin typeface="Arial"/>
                <a:cs typeface="Arial"/>
              </a:rPr>
              <a:t>lb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)            $1.99  vs.  €1,50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Greek Yogurt (4)    $4.99   vs. €1,39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u="sng">
                <a:solidFill>
                  <a:schemeClr val="bg1"/>
                </a:solidFill>
                <a:latin typeface="Arial"/>
                <a:cs typeface="Arial"/>
              </a:rPr>
              <a:t>Going Out Eugene vs. Lyon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Iced Latte (Grande)  $4.25 vs €4.25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Beer (Lager)          $6.25  vs.  €5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Pizza (Pepperoni) $10.99 vs </a:t>
            </a:r>
            <a:r>
              <a:rPr lang="en-US">
                <a:solidFill>
                  <a:schemeClr val="bg1"/>
                </a:solidFill>
                <a:latin typeface="Aptos"/>
                <a:cs typeface="Arial"/>
              </a:rPr>
              <a:t>€13,90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4339139A-F7FF-2503-7708-21DF4E2A024C}"/>
              </a:ext>
            </a:extLst>
          </p:cNvPr>
          <p:cNvSpPr/>
          <p:nvPr/>
        </p:nvSpPr>
        <p:spPr>
          <a:xfrm>
            <a:off x="609962" y="428725"/>
            <a:ext cx="8533506" cy="10543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DD9983FE-884F-ABCB-3BF3-B044E133DF4C}"/>
              </a:ext>
            </a:extLst>
          </p:cNvPr>
          <p:cNvSpPr txBox="1">
            <a:spLocks/>
          </p:cNvSpPr>
          <p:nvPr/>
        </p:nvSpPr>
        <p:spPr>
          <a:xfrm>
            <a:off x="607188" y="510328"/>
            <a:ext cx="5417023" cy="8903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Budget: $1200   Days: 28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latin typeface="Arial"/>
                <a:cs typeface="Arial"/>
              </a:rPr>
              <a:t>$1200/28=$42.86</a:t>
            </a:r>
            <a:endParaRPr lang="en-US"/>
          </a:p>
          <a:p>
            <a:pPr marL="0" indent="0" algn="ctr">
              <a:buFont typeface="Arial" panose="020B0604020202020204" pitchFamily="34" charset="0"/>
              <a:buNone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3D411F-E012-AFB1-4D36-C57894962A82}"/>
              </a:ext>
            </a:extLst>
          </p:cNvPr>
          <p:cNvSpPr txBox="1"/>
          <p:nvPr/>
        </p:nvSpPr>
        <p:spPr>
          <a:xfrm>
            <a:off x="6018866" y="523436"/>
            <a:ext cx="2743200" cy="8679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>
                <a:solidFill>
                  <a:srgbClr val="FF0000"/>
                </a:solidFill>
                <a:latin typeface="Arial"/>
                <a:cs typeface="Arial"/>
              </a:rPr>
              <a:t>$42.86/1.1= €39 per day</a:t>
            </a:r>
          </a:p>
        </p:txBody>
      </p:sp>
    </p:spTree>
    <p:extLst>
      <p:ext uri="{BB962C8B-B14F-4D97-AF65-F5344CB8AC3E}">
        <p14:creationId xmlns:p14="http://schemas.microsoft.com/office/powerpoint/2010/main" val="2272520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86" y="352861"/>
            <a:ext cx="12182735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500">
                <a:solidFill>
                  <a:srgbClr val="FFFFFF"/>
                </a:solidFill>
                <a:latin typeface="United Serif Reg 2"/>
              </a:rPr>
              <a:t>Why Budgeting is Important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016" y="1438257"/>
            <a:ext cx="11983071" cy="2935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Facilitates managing and prioritizing estimated expenses </a:t>
            </a: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Ensures you have sufficient funds for the entirety of the program</a:t>
            </a: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Reduces financial stress</a:t>
            </a:r>
          </a:p>
          <a:p>
            <a:pPr marL="902939" lvl="2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Don’t spend money all at once</a:t>
            </a:r>
            <a:endParaRPr lang="en-US" sz="2500" dirty="0">
              <a:solidFill>
                <a:srgbClr val="000000"/>
              </a:solidFill>
              <a:latin typeface="Aptos"/>
            </a:endParaRP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Prepares for unexpected costs</a:t>
            </a:r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Encourages financial independence</a:t>
            </a:r>
            <a:endParaRPr lang="en-US" sz="2500" dirty="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1020445" lvl="2" indent="-339725">
              <a:lnSpc>
                <a:spcPts val="3310"/>
              </a:lnSpc>
              <a:buAutoNum type="alphaLcPeriod"/>
            </a:pPr>
            <a:endParaRPr lang="en-US" sz="2350" dirty="0">
              <a:solidFill>
                <a:srgbClr val="FFFFFF"/>
              </a:solidFill>
              <a:latin typeface="Source Sans Pro"/>
              <a:ea typeface="Source Sans Pro"/>
            </a:endParaRPr>
          </a:p>
        </p:txBody>
      </p:sp>
      <p:pic>
        <p:nvPicPr>
          <p:cNvPr id="2" name="Graphic 1" descr="Money outline">
            <a:extLst>
              <a:ext uri="{FF2B5EF4-FFF2-40B4-BE49-F238E27FC236}">
                <a16:creationId xmlns:a16="http://schemas.microsoft.com/office/drawing/2014/main" id="{D8138C85-F63C-1B25-0178-DB9938FA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4215" y="4429979"/>
            <a:ext cx="1730828" cy="1730828"/>
          </a:xfrm>
          <a:prstGeom prst="rect">
            <a:avLst/>
          </a:prstGeom>
        </p:spPr>
      </p:pic>
      <p:pic>
        <p:nvPicPr>
          <p:cNvPr id="4" name="Graphic 3" descr="Coins outline">
            <a:extLst>
              <a:ext uri="{FF2B5EF4-FFF2-40B4-BE49-F238E27FC236}">
                <a16:creationId xmlns:a16="http://schemas.microsoft.com/office/drawing/2014/main" id="{0F5CC88E-326B-441B-8953-77F06D869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2928" y="4429980"/>
            <a:ext cx="1730828" cy="1730828"/>
          </a:xfrm>
          <a:prstGeom prst="rect">
            <a:avLst/>
          </a:prstGeom>
        </p:spPr>
      </p:pic>
      <p:pic>
        <p:nvPicPr>
          <p:cNvPr id="7" name="Graphic 6" descr="Piggy Bank outline">
            <a:extLst>
              <a:ext uri="{FF2B5EF4-FFF2-40B4-BE49-F238E27FC236}">
                <a16:creationId xmlns:a16="http://schemas.microsoft.com/office/drawing/2014/main" id="{51CD5223-CF1C-98A4-E9DA-39ABEDF0D5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4615" y="4429979"/>
            <a:ext cx="1730828" cy="17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0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86" y="352861"/>
            <a:ext cx="12182735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400">
                <a:solidFill>
                  <a:srgbClr val="FFFFFF"/>
                </a:solidFill>
                <a:latin typeface="United Serif Reg 2"/>
              </a:rPr>
              <a:t>Staying on Budget: Tips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016" y="1253200"/>
            <a:ext cx="11776243" cy="5462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Research the cost of living </a:t>
            </a:r>
            <a:endParaRPr lang="en-US" dirty="0">
              <a:solidFill>
                <a:srgbClr val="000000"/>
              </a:solidFill>
              <a:latin typeface="Aptos" panose="020B0004020202020204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Understand the local cost of housing, food, transportation and other daily needs in your host country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Understand local currency and exchange rates</a:t>
            </a:r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Set a Realistic Budget and Stay on Schedule</a:t>
            </a:r>
            <a:endParaRPr lang="en-US" dirty="0">
              <a:solidFill>
                <a:srgbClr val="000000"/>
              </a:solidFill>
              <a:latin typeface="Aptos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Break down your budget into categories (e.g., accommodation, food, transportation, entertainment, and emergency savings) and stick to the limits you set for each category to avoid overspending</a:t>
            </a:r>
          </a:p>
          <a:p>
            <a:pPr marL="1207740" lvl="3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Plan for Lunch/Dinner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Understand your </a:t>
            </a:r>
            <a:r>
              <a:rPr lang="en-US" sz="2000" dirty="0">
                <a:solidFill>
                  <a:schemeClr val="bg1"/>
                </a:solidFill>
                <a:latin typeface="Source Sans Pro"/>
              </a:rPr>
              <a:t>spending habits </a:t>
            </a:r>
            <a:r>
              <a:rPr lang="en-US" sz="2350" dirty="0">
                <a:solidFill>
                  <a:srgbClr val="FFFFFF"/>
                </a:solidFill>
                <a:latin typeface="Source Sans Pro"/>
              </a:rPr>
              <a:t> </a:t>
            </a:r>
            <a:endParaRPr lang="en-US" sz="2350" dirty="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Embrace a Money-Conscious Lifestyle</a:t>
            </a:r>
            <a:endParaRPr lang="en-US" sz="2000" dirty="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FFFFF"/>
                </a:solidFill>
                <a:latin typeface="Source Sans Pro"/>
              </a:rPr>
              <a:t>Use public transportation, cook</a:t>
            </a: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</a:rPr>
              <a:t> your meals (and/or take advantage of meals included in your program), limit nights out, and opt for free or low-cost cultural activities, etc.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</a:rPr>
              <a:t>Track your spending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FFFFF"/>
                </a:solidFill>
                <a:latin typeface="Source Sans Pro"/>
                <a:ea typeface="Source Sans Pro"/>
              </a:rPr>
              <a:t>Plan for unexpected expenses</a:t>
            </a:r>
          </a:p>
        </p:txBody>
      </p:sp>
    </p:spTree>
    <p:extLst>
      <p:ext uri="{BB962C8B-B14F-4D97-AF65-F5344CB8AC3E}">
        <p14:creationId xmlns:p14="http://schemas.microsoft.com/office/powerpoint/2010/main" val="77587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-1813" y="662844"/>
            <a:ext cx="12189062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6200">
                <a:solidFill>
                  <a:srgbClr val="FFFFFF"/>
                </a:solidFill>
                <a:latin typeface="United Serif Reg 2"/>
              </a:rPr>
              <a:t>Budgeting for Personal Travel</a:t>
            </a:r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3101" y="1957423"/>
            <a:ext cx="10154273" cy="420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</a:rPr>
              <a:t>If traveling to another city/country while studying abroad, consider the following: </a:t>
            </a:r>
            <a:endParaRPr lang="en-US" dirty="0">
              <a:solidFill>
                <a:schemeClr val="bg1"/>
              </a:solidFill>
              <a:latin typeface="Aptos" panose="020B0004020202020204"/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</a:rPr>
              <a:t>Transportation Costs</a:t>
            </a:r>
            <a:endParaRPr lang="en-US" dirty="0">
              <a:solidFill>
                <a:schemeClr val="bg1"/>
              </a:solidFill>
              <a:latin typeface="Aptos" panose="020B0004020202020204"/>
            </a:endParaRP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How to get there and how to get around while there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What do you have?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Meals</a:t>
            </a:r>
            <a:endParaRPr lang="en-US" dirty="0">
              <a:solidFill>
                <a:schemeClr val="bg1"/>
              </a:solidFill>
            </a:endParaRP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Accommodation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Entertainment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Miscellaneous Expenses</a:t>
            </a:r>
          </a:p>
          <a:p>
            <a:pPr marL="902970" lvl="2" indent="-342900">
              <a:lnSpc>
                <a:spcPts val="3310"/>
              </a:lnSpc>
              <a:buFont typeface="Courier New"/>
              <a:buChar char="o"/>
            </a:pPr>
            <a:r>
              <a:rPr lang="en-US" sz="2350" dirty="0">
                <a:solidFill>
                  <a:schemeClr val="bg1"/>
                </a:solidFill>
                <a:latin typeface="Source Sans Pro"/>
                <a:ea typeface="Source Sans Pro"/>
              </a:rPr>
              <a:t>Souvenirs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07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3048000" cy="30480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5856" y="2975285"/>
            <a:ext cx="12197856" cy="834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3500" dirty="0">
                <a:solidFill>
                  <a:srgbClr val="FFFFFF"/>
                </a:solidFill>
                <a:latin typeface="United Serif Reg 2"/>
              </a:rPr>
              <a:t>Maximizing Budget</a:t>
            </a:r>
            <a:endParaRPr lang="en-US" sz="3500" dirty="0"/>
          </a:p>
        </p:txBody>
      </p:sp>
      <p:sp>
        <p:nvSpPr>
          <p:cNvPr id="7" name="TextBox 7"/>
          <p:cNvSpPr txBox="1"/>
          <p:nvPr/>
        </p:nvSpPr>
        <p:spPr>
          <a:xfrm>
            <a:off x="685801" y="3935390"/>
            <a:ext cx="8858715" cy="2500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Choose a bank that offers low or no interest rate</a:t>
            </a:r>
          </a:p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Ask</a:t>
            </a:r>
            <a:r>
              <a:rPr lang="en-US" sz="2000" dirty="0">
                <a:solidFill>
                  <a:srgbClr val="FEE11A"/>
                </a:solidFill>
                <a:latin typeface="Source Sans Pro"/>
              </a:rPr>
              <a:t> locals for restaurant recommendations </a:t>
            </a:r>
          </a:p>
          <a:p>
            <a:pPr marL="598775" lvl="1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</a:rPr>
              <a:t>Reconsider going out!</a:t>
            </a:r>
            <a:endParaRPr lang="en-US" sz="20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</a:rPr>
              <a:t>Inquire</a:t>
            </a: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 about local student or youth deals</a:t>
            </a:r>
          </a:p>
          <a:p>
            <a:pPr marL="294005" indent="-342900">
              <a:lnSpc>
                <a:spcPts val="3310"/>
              </a:lnSpc>
              <a:buFont typeface="Arial"/>
              <a:buChar char="•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What are you interested in? If you're interested, it's worth the money</a:t>
            </a:r>
          </a:p>
          <a:p>
            <a:pPr marL="598170" lvl="1" indent="-342900">
              <a:lnSpc>
                <a:spcPts val="3310"/>
              </a:lnSpc>
              <a:buFont typeface="Courier New"/>
              <a:buChar char="o"/>
            </a:pPr>
            <a:r>
              <a:rPr lang="en-US" sz="2000" dirty="0">
                <a:solidFill>
                  <a:srgbClr val="FEE11A"/>
                </a:solidFill>
                <a:latin typeface="Source Sans Pro"/>
                <a:ea typeface="Source Sans Pro"/>
              </a:rPr>
              <a:t>Budgeting is about having the money to do what you want to do abroad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048000" y="0"/>
            <a:ext cx="3048000" cy="30480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4719" r="-247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96000" y="0"/>
            <a:ext cx="3048000" cy="304800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44000" y="0"/>
            <a:ext cx="3048000" cy="30480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31483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>
                <a:solidFill>
                  <a:srgbClr val="FFFFFF"/>
                </a:solidFill>
                <a:latin typeface="United Serif Reg 2"/>
              </a:rPr>
              <a:t>Questions to Ask Yourself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101" y="1957423"/>
            <a:ext cx="8107759" cy="462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  <a:ea typeface="Source Sans Pro"/>
              </a:rPr>
              <a:t>Does my bank have foreign transaction fees?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What is the cost for purchases/ ATM withdrawals?  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Is cash better to use? </a:t>
            </a:r>
            <a:endParaRPr lang="en-US" sz="235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  <a:ea typeface="Source Sans Pro"/>
              </a:rPr>
              <a:t>What is my weekly/daily budget? </a:t>
            </a:r>
            <a:endParaRPr lang="en-US">
              <a:solidFill>
                <a:schemeClr val="bg1"/>
              </a:solidFill>
              <a:latin typeface="Aptos" panose="020B0004020202020204"/>
              <a:ea typeface="Source Sans Pro"/>
            </a:endParaRP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350">
                <a:solidFill>
                  <a:schemeClr val="bg1"/>
                </a:solidFill>
                <a:latin typeface="Source Sans Pro"/>
              </a:rPr>
              <a:t>Food, transportation, and additional living expenses  </a:t>
            </a:r>
            <a:endParaRPr lang="en-US">
              <a:solidFill>
                <a:schemeClr val="bg1"/>
              </a:solidFill>
              <a:latin typeface="Aptos" panose="020B0004020202020204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>
                <a:solidFill>
                  <a:srgbClr val="FEE11A"/>
                </a:solidFill>
                <a:latin typeface="Source Sans Pro"/>
                <a:ea typeface="Source Sans Pro"/>
              </a:rPr>
              <a:t>Do I have dietary restrictions?  </a:t>
            </a:r>
            <a:endParaRPr lang="en-US"/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Will that increase the cost? </a:t>
            </a:r>
            <a:endParaRPr lang="en-US">
              <a:solidFill>
                <a:schemeClr val="bg1"/>
              </a:solidFill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>
                <a:solidFill>
                  <a:srgbClr val="FEE11A"/>
                </a:solidFill>
                <a:latin typeface="Source Sans Pro"/>
                <a:ea typeface="Source Sans Pro"/>
              </a:rPr>
              <a:t>What is the kitchen/food situation? 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r>
              <a:rPr lang="en-US" sz="2400">
                <a:solidFill>
                  <a:schemeClr val="bg1"/>
                </a:solidFill>
                <a:latin typeface="Source Sans Pro"/>
                <a:ea typeface="Source Sans Pro"/>
              </a:rPr>
              <a:t>If I have a kitchen, what does it have? </a:t>
            </a:r>
          </a:p>
          <a:p>
            <a:pPr marL="814705" lvl="2" indent="-254635">
              <a:lnSpc>
                <a:spcPts val="3310"/>
              </a:lnSpc>
              <a:buAutoNum type="alphaLcPeriod"/>
            </a:pPr>
            <a:endParaRPr lang="en-US" sz="2350">
              <a:solidFill>
                <a:schemeClr val="bg1"/>
              </a:solidFill>
              <a:latin typeface="Source Sans Pro"/>
            </a:endParaRPr>
          </a:p>
          <a:p>
            <a:pPr marL="560070" lvl="2">
              <a:lnSpc>
                <a:spcPts val="3310"/>
              </a:lnSpc>
            </a:pPr>
            <a:endParaRPr lang="en-US" sz="2350">
              <a:solidFill>
                <a:schemeClr val="bg1"/>
              </a:solidFill>
              <a:latin typeface="Source Sans Pro"/>
              <a:ea typeface="Source Sans Pro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0CE4350-6F11-73E8-87ED-23528112A328}"/>
              </a:ext>
            </a:extLst>
          </p:cNvPr>
          <p:cNvSpPr/>
          <p:nvPr/>
        </p:nvSpPr>
        <p:spPr>
          <a:xfrm>
            <a:off x="9808563" y="2729288"/>
            <a:ext cx="1385869" cy="1385869"/>
          </a:xfrm>
          <a:custGeom>
            <a:avLst/>
            <a:gdLst/>
            <a:ahLst/>
            <a:cxnLst/>
            <a:rect l="l" t="t" r="r" b="b"/>
            <a:pathLst>
              <a:path w="2078803" h="2078803">
                <a:moveTo>
                  <a:pt x="0" y="0"/>
                </a:moveTo>
                <a:lnTo>
                  <a:pt x="2078803" y="0"/>
                </a:lnTo>
                <a:lnTo>
                  <a:pt x="2078803" y="2078803"/>
                </a:lnTo>
                <a:lnTo>
                  <a:pt x="0" y="207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9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675373" y="1712530"/>
            <a:ext cx="8564959" cy="4616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5. Have I submitted the </a:t>
            </a: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Aid Adjustment Form</a:t>
            </a: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?</a:t>
            </a:r>
            <a:endParaRPr lang="en-US" sz="2500" dirty="0">
              <a:solidFill>
                <a:srgbClr val="FFE420"/>
              </a:solidFill>
              <a:latin typeface="Aptos" panose="020B0004020202020204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6. What are my normal spending habits?</a:t>
            </a:r>
          </a:p>
          <a:p>
            <a:pPr marL="814705" lvl="2" indent="-254635">
              <a:lnSpc>
                <a:spcPts val="3310"/>
              </a:lnSpc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  <a:latin typeface="Source Sans Pro"/>
              </a:rPr>
              <a:t>Be realistic and be flexible</a:t>
            </a:r>
            <a:endParaRPr lang="en-US" sz="20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7. What can I do before my departure to ensure I will be </a:t>
            </a:r>
            <a:endParaRPr lang="en-US" sz="2400" dirty="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     financially stable while studying abroad?</a:t>
            </a:r>
            <a:r>
              <a:rPr lang="en-US" sz="2400" dirty="0">
                <a:solidFill>
                  <a:srgbClr val="FEE11A"/>
                </a:solidFill>
                <a:latin typeface="Source Sans Pro"/>
                <a:ea typeface="Source Sans Pro"/>
              </a:rPr>
              <a:t> </a:t>
            </a:r>
            <a:endParaRPr lang="en-US" sz="24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pPr marL="814705" lvl="2" indent="-254635">
              <a:lnSpc>
                <a:spcPts val="3310"/>
              </a:lnSpc>
              <a:buFont typeface="Calibri"/>
              <a:buChar char="-"/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Research, plan, save!</a:t>
            </a: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8. What are my total available funds?</a:t>
            </a:r>
          </a:p>
          <a:p>
            <a:pPr marL="560070" lvl="2">
              <a:lnSpc>
                <a:spcPts val="3310"/>
              </a:lnSpc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Scholarships</a:t>
            </a:r>
          </a:p>
          <a:p>
            <a:pPr marL="560070" lvl="2">
              <a:lnSpc>
                <a:spcPts val="3310"/>
              </a:lnSpc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Financial Aid</a:t>
            </a:r>
            <a:endParaRPr lang="en-US" sz="2000" dirty="0">
              <a:solidFill>
                <a:schemeClr val="bg1"/>
              </a:solidFill>
              <a:latin typeface="Source Sans Pro"/>
              <a:ea typeface="Source Sans Pro"/>
            </a:endParaRPr>
          </a:p>
          <a:p>
            <a:pPr marL="560070" lvl="2">
              <a:lnSpc>
                <a:spcPts val="3310"/>
              </a:lnSpc>
            </a:pPr>
            <a:r>
              <a:rPr lang="en-US" sz="2000" dirty="0">
                <a:solidFill>
                  <a:schemeClr val="bg1"/>
                </a:solidFill>
                <a:latin typeface="Source Sans Pro"/>
                <a:ea typeface="Source Sans Pro"/>
              </a:rPr>
              <a:t>- Savings</a:t>
            </a:r>
          </a:p>
          <a:p>
            <a:pPr marL="255270" lvl="1">
              <a:lnSpc>
                <a:spcPts val="3310"/>
              </a:lnSpc>
            </a:pPr>
            <a:r>
              <a:rPr lang="en-US" sz="2500" dirty="0">
                <a:solidFill>
                  <a:srgbClr val="FFE420"/>
                </a:solidFill>
                <a:latin typeface="Source Sans Pro"/>
                <a:ea typeface="Source Sans Pro"/>
              </a:rPr>
              <a:t>9. Do I have an emergency fund? </a:t>
            </a:r>
          </a:p>
        </p:txBody>
      </p:sp>
      <p:pic>
        <p:nvPicPr>
          <p:cNvPr id="7" name="Graphic 6" descr="Thought outline">
            <a:extLst>
              <a:ext uri="{FF2B5EF4-FFF2-40B4-BE49-F238E27FC236}">
                <a16:creationId xmlns:a16="http://schemas.microsoft.com/office/drawing/2014/main" id="{F0E0D823-FFA5-4DBD-AFDB-1DCACCBF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9200" y="2268414"/>
            <a:ext cx="2766646" cy="2766646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B830CCC6-C792-F9D5-A6E3-917B1E497E10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B62FE03-6AD0-49CC-5313-ACAC7483A267}"/>
              </a:ext>
            </a:extLst>
          </p:cNvPr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>
                <a:solidFill>
                  <a:srgbClr val="FFFFFF"/>
                </a:solidFill>
                <a:latin typeface="United Serif Reg 2"/>
              </a:rPr>
              <a:t>Questions to Ask Yourself</a:t>
            </a:r>
          </a:p>
        </p:txBody>
      </p:sp>
    </p:spTree>
    <p:extLst>
      <p:ext uri="{BB962C8B-B14F-4D97-AF65-F5344CB8AC3E}">
        <p14:creationId xmlns:p14="http://schemas.microsoft.com/office/powerpoint/2010/main" val="1203266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CB366-C8D7-D952-39C0-D4BB8EA3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FD5AA30-00D7-697D-6774-BD30E92ECE3C}"/>
              </a:ext>
            </a:extLst>
          </p:cNvPr>
          <p:cNvSpPr txBox="1"/>
          <p:nvPr/>
        </p:nvSpPr>
        <p:spPr>
          <a:xfrm>
            <a:off x="644020" y="1840192"/>
            <a:ext cx="10192922" cy="462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What scholarships exist?</a:t>
            </a:r>
            <a:endParaRPr lang="en-US" dirty="0"/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  <a:ea typeface="Source Sans Pro"/>
              </a:rPr>
              <a:t>GEO Scholarship and Finance page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  <a:ea typeface="Source Sans Pro"/>
              </a:rPr>
              <a:t>Merit, Financial Need, First Gen, Disability, etc.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When are they due?</a:t>
            </a:r>
            <a:endParaRPr lang="en-US" sz="235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1016635" lvl="2" indent="-457200">
              <a:lnSpc>
                <a:spcPts val="3310"/>
              </a:lnSpc>
              <a:buFont typeface="+mj-lt"/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</a:rPr>
              <a:t>Some are once a year, some are based on the term you study abroad</a:t>
            </a:r>
            <a:endParaRPr lang="en-US" sz="235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What do you need to apply?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400" dirty="0">
                <a:solidFill>
                  <a:srgbClr val="FFFFFF"/>
                </a:solidFill>
                <a:latin typeface="Source Sans Pro"/>
                <a:ea typeface="Source Sans Pro"/>
              </a:rPr>
              <a:t>An essay? A recommendation?</a:t>
            </a:r>
            <a:endParaRPr lang="en-US" sz="24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Do my UO Scholarships apply?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400" dirty="0">
                <a:solidFill>
                  <a:srgbClr val="FFFFFF"/>
                </a:solidFill>
                <a:latin typeface="Source Sans Pro"/>
                <a:ea typeface="Source Sans Pro"/>
              </a:rPr>
              <a:t>Maybe! Check the language (Ex. some specify only academic year)</a:t>
            </a:r>
            <a:endParaRPr lang="en-US" sz="24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Does Financial Aid apply?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 dirty="0">
                <a:solidFill>
                  <a:srgbClr val="FFFFFF"/>
                </a:solidFill>
                <a:latin typeface="Source Sans Pro"/>
              </a:rPr>
              <a:t>Yes!</a:t>
            </a:r>
            <a:endParaRPr lang="en-US" sz="2350" dirty="0">
              <a:solidFill>
                <a:srgbClr val="FFFFFF"/>
              </a:solidFill>
              <a:latin typeface="Source Sans Pro"/>
              <a:ea typeface="Source Sans Pro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4E0B92-BC49-D212-5EA0-0442C51E7185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F458869-4C3B-248C-85D1-7B1D983559C4}"/>
              </a:ext>
            </a:extLst>
          </p:cNvPr>
          <p:cNvSpPr txBox="1"/>
          <p:nvPr/>
        </p:nvSpPr>
        <p:spPr>
          <a:xfrm>
            <a:off x="673101" y="662844"/>
            <a:ext cx="10057961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 dirty="0">
                <a:solidFill>
                  <a:srgbClr val="FFFFFF"/>
                </a:solidFill>
                <a:latin typeface="United Serif Reg 2"/>
              </a:rPr>
              <a:t>Scholarships &amp; Financial 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6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247"/>
            <a:ext cx="12192000" cy="6873247"/>
            <a:chOff x="0" y="0"/>
            <a:chExt cx="14417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1772" cy="812800"/>
            </a:xfrm>
            <a:custGeom>
              <a:avLst/>
              <a:gdLst/>
              <a:ahLst/>
              <a:cxnLst/>
              <a:rect l="l" t="t" r="r" b="b"/>
              <a:pathLst>
                <a:path w="1441772" h="812800">
                  <a:moveTo>
                    <a:pt x="0" y="0"/>
                  </a:moveTo>
                  <a:lnTo>
                    <a:pt x="1441772" y="0"/>
                  </a:lnTo>
                  <a:lnTo>
                    <a:pt x="144177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>
                <a:alphaModFix amt="28000"/>
              </a:blip>
              <a:stretch>
                <a:fillRect t="-16518" b="-165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96547" y="2379454"/>
            <a:ext cx="8107759" cy="2088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Program Costs and GEO Budgets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Why Budgeting is Important</a:t>
            </a:r>
            <a:endParaRPr lang="en-US" sz="2400" b="1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</a:rPr>
              <a:t>Budgeting Tips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400" b="1" dirty="0">
                <a:solidFill>
                  <a:srgbClr val="FEE11A"/>
                </a:solidFill>
                <a:latin typeface="Source Sans Pro"/>
                <a:ea typeface="Source Sans Pro"/>
              </a:rPr>
              <a:t>Scholarships and Other Financial Resources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b="1" dirty="0">
                <a:solidFill>
                  <a:srgbClr val="FEE11A"/>
                </a:solidFill>
                <a:latin typeface="Source Sans Pro"/>
                <a:ea typeface="Source Sans Pro"/>
              </a:rPr>
              <a:t>Q&amp;A! 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6146800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75" t="-872232" b="-872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592" y="692150"/>
            <a:ext cx="12189881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6200" b="1">
                <a:solidFill>
                  <a:srgbClr val="FFFFFF"/>
                </a:solidFill>
                <a:latin typeface="Calibri"/>
                <a:cs typeface="Calibri"/>
              </a:rPr>
              <a:t>Agenda Items</a:t>
            </a:r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D14E4A4-2B78-0C13-82BD-C1EB57672C5B}"/>
              </a:ext>
            </a:extLst>
          </p:cNvPr>
          <p:cNvSpPr/>
          <p:nvPr/>
        </p:nvSpPr>
        <p:spPr>
          <a:xfrm>
            <a:off x="4418148" y="5585007"/>
            <a:ext cx="2844770" cy="744521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74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green chart with black text&#10;&#10;Description automatically generated">
            <a:extLst>
              <a:ext uri="{FF2B5EF4-FFF2-40B4-BE49-F238E27FC236}">
                <a16:creationId xmlns:a16="http://schemas.microsoft.com/office/drawing/2014/main" id="{4198636D-C84D-4DD8-6067-D2DABC262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98" y="0"/>
            <a:ext cx="8601635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77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CB366-C8D7-D952-39C0-D4BB8EA37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FD5AA30-00D7-697D-6774-BD30E92ECE3C}"/>
              </a:ext>
            </a:extLst>
          </p:cNvPr>
          <p:cNvSpPr txBox="1"/>
          <p:nvPr/>
        </p:nvSpPr>
        <p:spPr>
          <a:xfrm>
            <a:off x="644020" y="1840192"/>
            <a:ext cx="10192922" cy="4204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</a:rPr>
              <a:t>Financial Need and Merit —&gt; Evaluate Financial Aid offer and Transcript</a:t>
            </a:r>
            <a:endParaRPr lang="en-US" sz="235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Merit —&gt; Evaluate Transcript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How to write an essay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1-2 pages single spaced —&gt; Not academic paper, just have good grammar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Introduction (Short, simple)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Academics (How program will help degree, why you are interested)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Professional Aspirations (How you imagine this shaping post-college life)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Financial Need (Why do you need money)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Personal Reasons/other information (Anything else you want to say?)</a:t>
            </a:r>
          </a:p>
          <a:p>
            <a:pPr marL="814705" lvl="2" indent="-254635">
              <a:lnSpc>
                <a:spcPts val="3310"/>
              </a:lnSpc>
              <a:buFont typeface="Wingdings"/>
              <a:buChar char="§"/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Conclusion (Short, simple)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4E0B92-BC49-D212-5EA0-0442C51E7185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F458869-4C3B-248C-85D1-7B1D983559C4}"/>
              </a:ext>
            </a:extLst>
          </p:cNvPr>
          <p:cNvSpPr txBox="1"/>
          <p:nvPr/>
        </p:nvSpPr>
        <p:spPr>
          <a:xfrm>
            <a:off x="673101" y="662844"/>
            <a:ext cx="9826863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6200" dirty="0">
                <a:solidFill>
                  <a:srgbClr val="FFFFFF"/>
                </a:solidFill>
                <a:latin typeface="United Serif Reg 2"/>
              </a:rPr>
              <a:t>Application Breakdown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20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201266-F720-E81F-19EC-A64DB9A7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264"/>
            <a:ext cx="12191999" cy="70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7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610944E-C68D-10E3-0B66-BDE8EFB40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60" y="214459"/>
            <a:ext cx="8614679" cy="643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0" y="2098939"/>
            <a:ext cx="9289774" cy="1056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9600" dirty="0">
                <a:solidFill>
                  <a:srgbClr val="FFFFFF"/>
                </a:solidFill>
                <a:latin typeface="United Serif Reg 2"/>
              </a:rPr>
              <a:t>Questions? </a:t>
            </a:r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D192708-6D30-C06E-8CE5-91970404EE50}"/>
              </a:ext>
            </a:extLst>
          </p:cNvPr>
          <p:cNvSpPr/>
          <p:nvPr/>
        </p:nvSpPr>
        <p:spPr>
          <a:xfrm>
            <a:off x="4418148" y="5585007"/>
            <a:ext cx="2844770" cy="744521"/>
          </a:xfrm>
          <a:custGeom>
            <a:avLst/>
            <a:gdLst/>
            <a:ahLst/>
            <a:cxnLst/>
            <a:rect l="l" t="t" r="r" b="b"/>
            <a:pathLst>
              <a:path w="4267155" h="1116782">
                <a:moveTo>
                  <a:pt x="0" y="0"/>
                </a:moveTo>
                <a:lnTo>
                  <a:pt x="4267155" y="0"/>
                </a:lnTo>
                <a:lnTo>
                  <a:pt x="4267155" y="1116783"/>
                </a:lnTo>
                <a:lnTo>
                  <a:pt x="0" y="1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B71BEB86-6D95-C295-504F-A1581C5D4E06}"/>
              </a:ext>
            </a:extLst>
          </p:cNvPr>
          <p:cNvSpPr txBox="1"/>
          <p:nvPr/>
        </p:nvSpPr>
        <p:spPr>
          <a:xfrm>
            <a:off x="514986" y="3702765"/>
            <a:ext cx="7806324" cy="39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350" b="1" dirty="0">
                <a:solidFill>
                  <a:srgbClr val="FEE11A"/>
                </a:solidFill>
                <a:latin typeface="Source Sans Pro"/>
                <a:ea typeface="Source Sans Pro"/>
              </a:rPr>
              <a:t>Email </a:t>
            </a:r>
            <a:r>
              <a:rPr lang="en-US" sz="2350" b="1" dirty="0" err="1">
                <a:solidFill>
                  <a:srgbClr val="FEE11A"/>
                </a:solidFill>
                <a:latin typeface="Source Sans Pro"/>
                <a:ea typeface="Source Sans Pro"/>
              </a:rPr>
              <a:t>GEOINFO@uoregon.edu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44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61974-831A-7C0E-9846-19443AD3A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F444F-A583-A65F-6306-5EC05BB3E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1" y="-564776"/>
            <a:ext cx="11613777" cy="89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EF5CD-6255-5BBB-5937-BA124EAAE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446" y="-387928"/>
            <a:ext cx="9879107" cy="76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28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3101" y="681107"/>
            <a:ext cx="9838120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5400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How to look at Program Costs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3101" y="1800328"/>
            <a:ext cx="9352248" cy="462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Where are program costs?</a:t>
            </a:r>
            <a:endParaRPr lang="en-US"/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Budgets are uploaded to every program page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New programs may take longer to get a budget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If the page has an old budget, it is unlikely to increase too much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How are program costs paid</a:t>
            </a: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</a:rPr>
              <a:t>Program fees are paid to GEO</a:t>
            </a:r>
          </a:p>
          <a:p>
            <a:pPr marL="1325215" lvl="3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</a:rPr>
              <a:t>These are static, and may include tuition, insurance, housing, and excursions </a:t>
            </a:r>
            <a:r>
              <a:rPr lang="en-US" sz="2350" b="1" u="sng">
                <a:solidFill>
                  <a:srgbClr val="FFFFFF"/>
                </a:solidFill>
                <a:latin typeface="Source Sans Pro"/>
              </a:rPr>
              <a:t>depending on the type of program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Estimated costs are out of pocket</a:t>
            </a:r>
          </a:p>
          <a:p>
            <a:pPr marL="1325215" lvl="3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These are flexible to every student, and are just guesses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7558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9A02C-5ED2-DF91-15B4-9764B361B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0C99C9-CE93-2BB3-754F-B954222DC1BD}"/>
              </a:ext>
            </a:extLst>
          </p:cNvPr>
          <p:cNvSpPr/>
          <p:nvPr/>
        </p:nvSpPr>
        <p:spPr>
          <a:xfrm>
            <a:off x="0" y="6085298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8000" y="0"/>
                </a:lnTo>
                <a:lnTo>
                  <a:pt x="182880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 l="-16761" t="-1426750" b="-5267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8B7F54-1F22-5BDF-7E0B-AFC327F41646}"/>
              </a:ext>
            </a:extLst>
          </p:cNvPr>
          <p:cNvSpPr/>
          <p:nvPr/>
        </p:nvSpPr>
        <p:spPr>
          <a:xfrm>
            <a:off x="10500456" y="657586"/>
            <a:ext cx="1005745" cy="1005745"/>
          </a:xfrm>
          <a:custGeom>
            <a:avLst/>
            <a:gdLst/>
            <a:ahLst/>
            <a:cxnLst/>
            <a:rect l="l" t="t" r="r" b="b"/>
            <a:pathLst>
              <a:path w="1508617" h="1508617">
                <a:moveTo>
                  <a:pt x="0" y="0"/>
                </a:moveTo>
                <a:lnTo>
                  <a:pt x="1508617" y="0"/>
                </a:lnTo>
                <a:lnTo>
                  <a:pt x="1508617" y="1508617"/>
                </a:lnTo>
                <a:lnTo>
                  <a:pt x="0" y="1508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2AB7714-E7B7-796F-3923-703889A46FDD}"/>
              </a:ext>
            </a:extLst>
          </p:cNvPr>
          <p:cNvSpPr txBox="1"/>
          <p:nvPr/>
        </p:nvSpPr>
        <p:spPr>
          <a:xfrm>
            <a:off x="673101" y="681107"/>
            <a:ext cx="9838120" cy="894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7370"/>
              </a:lnSpc>
            </a:pPr>
            <a:r>
              <a:rPr lang="en-US" sz="54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How GEO Budgets are Organized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D532369-6A0B-C8B2-5541-22C3DED40AFC}"/>
              </a:ext>
            </a:extLst>
          </p:cNvPr>
          <p:cNvSpPr txBox="1"/>
          <p:nvPr/>
        </p:nvSpPr>
        <p:spPr>
          <a:xfrm>
            <a:off x="673101" y="1957423"/>
            <a:ext cx="10080689" cy="2935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Program fees </a:t>
            </a:r>
            <a:endParaRPr lang="en-US"/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$500 deposit/ UO Study Abroad Fee</a:t>
            </a: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  <a:ea typeface="Source Sans Pro"/>
              </a:rPr>
              <a:t>Program fee for your specific program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r>
              <a:rPr lang="en-US" sz="2350">
                <a:solidFill>
                  <a:srgbClr val="FEE11A"/>
                </a:solidFill>
                <a:latin typeface="Source Sans Pro"/>
              </a:rPr>
              <a:t>Estimated expenses</a:t>
            </a: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1020445" lvl="2" indent="-339725">
              <a:lnSpc>
                <a:spcPts val="3310"/>
              </a:lnSpc>
              <a:buAutoNum type="alphaLcPeriod"/>
            </a:pPr>
            <a:r>
              <a:rPr lang="en-US" sz="2350">
                <a:solidFill>
                  <a:srgbClr val="FFFFFF"/>
                </a:solidFill>
                <a:latin typeface="Source Sans Pro"/>
              </a:rPr>
              <a:t>Airfare, transportation, meals, cell phone, passport, additional living expenses, etc. </a:t>
            </a:r>
            <a:endParaRPr lang="en-US" sz="2350">
              <a:solidFill>
                <a:srgbClr val="FFFFFF"/>
              </a:solidFill>
              <a:latin typeface="Source Sans Pro"/>
              <a:ea typeface="Source Sans Pro"/>
            </a:endParaRP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0E14A7F-99D2-4FCD-2DBB-AEA6A26C240D}"/>
              </a:ext>
            </a:extLst>
          </p:cNvPr>
          <p:cNvSpPr txBox="1"/>
          <p:nvPr/>
        </p:nvSpPr>
        <p:spPr>
          <a:xfrm>
            <a:off x="929183" y="5039549"/>
            <a:ext cx="10329171" cy="81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lvl="1">
              <a:lnSpc>
                <a:spcPts val="3310"/>
              </a:lnSpc>
            </a:pPr>
            <a:r>
              <a:rPr lang="en-US" sz="2350" dirty="0">
                <a:solidFill>
                  <a:srgbClr val="FEE11A"/>
                </a:solidFill>
                <a:latin typeface="Source Sans Pro"/>
                <a:ea typeface="Source Sans Pro"/>
              </a:rPr>
              <a:t>Now for the math!</a:t>
            </a:r>
          </a:p>
          <a:p>
            <a:pPr marL="509905" lvl="1" indent="-254635">
              <a:lnSpc>
                <a:spcPts val="3310"/>
              </a:lnSpc>
              <a:buAutoNum type="arabicPeriod"/>
            </a:pPr>
            <a:endParaRPr lang="en-US" sz="235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52251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86" y="352861"/>
            <a:ext cx="12182735" cy="904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7370"/>
              </a:lnSpc>
            </a:pPr>
            <a:r>
              <a:rPr lang="en-US" sz="5500" dirty="0">
                <a:solidFill>
                  <a:srgbClr val="FFFFFF"/>
                </a:solidFill>
                <a:latin typeface="United Serif Reg 2"/>
              </a:rPr>
              <a:t>When is Tuition Due? How Do I Pay?</a:t>
            </a:r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562925" y="1386302"/>
            <a:ext cx="10874708" cy="5056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b="1" dirty="0">
                <a:solidFill>
                  <a:srgbClr val="FEE11A"/>
                </a:solidFill>
                <a:latin typeface="Source Sans Pro"/>
              </a:rPr>
              <a:t>Tuition is due in accordance to the UO Billing Cycle</a:t>
            </a:r>
            <a:endParaRPr lang="en-US" sz="2500" b="1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864870" lvl="3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Summer: July 1                 Fall: October 1</a:t>
            </a:r>
          </a:p>
          <a:p>
            <a:pPr marL="864870" lvl="3">
              <a:lnSpc>
                <a:spcPts val="3310"/>
              </a:lnSpc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Winter: January 1                 Spring: April 1</a:t>
            </a:r>
          </a:p>
          <a:p>
            <a:pPr marL="864870" lvl="3">
              <a:lnSpc>
                <a:spcPts val="3310"/>
              </a:lnSpc>
            </a:pPr>
            <a:r>
              <a:rPr lang="en-US" sz="2500" i="1" dirty="0">
                <a:solidFill>
                  <a:srgbClr val="FEE11A"/>
                </a:solidFill>
                <a:latin typeface="Source Sans Pro"/>
                <a:ea typeface="Source Sans Pro"/>
              </a:rPr>
              <a:t>Note: If you are abroad for a semester, you will still be billed on this cycle. It will be split up.</a:t>
            </a:r>
            <a:endParaRPr lang="en-US"/>
          </a:p>
          <a:p>
            <a:pPr marL="598170" lvl="1" indent="-342900">
              <a:lnSpc>
                <a:spcPts val="3310"/>
              </a:lnSpc>
              <a:buFont typeface="Arial"/>
              <a:buChar char="•"/>
            </a:pPr>
            <a:r>
              <a:rPr lang="en-US" sz="2500" b="1" dirty="0">
                <a:solidFill>
                  <a:srgbClr val="FEE11A"/>
                </a:solidFill>
                <a:latin typeface="Source Sans Pro"/>
                <a:ea typeface="Source Sans Pro"/>
              </a:rPr>
              <a:t>How much is due?</a:t>
            </a:r>
          </a:p>
          <a:p>
            <a:pPr marL="902970" lvl="2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The entire tuition will be billed at once if you are abroad for a term or less.</a:t>
            </a:r>
          </a:p>
          <a:p>
            <a:pPr marL="902970" lvl="2" indent="-342900">
              <a:lnSpc>
                <a:spcPts val="3310"/>
              </a:lnSpc>
              <a:buFont typeface="Arial"/>
              <a:buChar char="•"/>
            </a:pPr>
            <a:r>
              <a:rPr lang="en-US" sz="2500" dirty="0">
                <a:solidFill>
                  <a:srgbClr val="FEE11A"/>
                </a:solidFill>
                <a:latin typeface="Source Sans Pro"/>
                <a:ea typeface="Source Sans Pro"/>
              </a:rPr>
              <a:t>Only deposits are billed separately (ex. $500 program deposit, $250 housing)</a:t>
            </a:r>
          </a:p>
          <a:p>
            <a:pPr marL="902970" lvl="2" indent="-342900">
              <a:lnSpc>
                <a:spcPts val="3310"/>
              </a:lnSpc>
              <a:buFont typeface="Arial"/>
              <a:buChar char="•"/>
            </a:pPr>
            <a:r>
              <a:rPr lang="en-US" sz="2500" i="1" dirty="0">
                <a:solidFill>
                  <a:srgbClr val="FEE11A"/>
                </a:solidFill>
                <a:latin typeface="Source Sans Pro"/>
                <a:ea typeface="Source Sans Pro"/>
              </a:rPr>
              <a:t>All billing is through UO Billing </a:t>
            </a:r>
            <a:r>
              <a:rPr lang="en-US" sz="2500" b="1" i="1" u="sng" dirty="0">
                <a:solidFill>
                  <a:srgbClr val="FEE11A"/>
                </a:solidFill>
                <a:latin typeface="Source Sans Pro"/>
                <a:ea typeface="Source Sans Pro"/>
              </a:rPr>
              <a:t>NOT</a:t>
            </a:r>
            <a:r>
              <a:rPr lang="en-US" sz="2500" i="1" dirty="0">
                <a:solidFill>
                  <a:srgbClr val="FEE11A"/>
                </a:solidFill>
                <a:latin typeface="Source Sans Pro"/>
                <a:ea typeface="Source Sans Pro"/>
              </a:rPr>
              <a:t> GEO</a:t>
            </a:r>
          </a:p>
          <a:p>
            <a:pPr marL="598170" lvl="1" indent="-342900">
              <a:lnSpc>
                <a:spcPts val="3310"/>
              </a:lnSpc>
              <a:buFont typeface="Arial,Sans-Serif"/>
              <a:buChar char="•"/>
            </a:pPr>
            <a:r>
              <a:rPr lang="en-US" sz="2500" b="1" dirty="0">
                <a:solidFill>
                  <a:srgbClr val="FEE11A"/>
                </a:solidFill>
                <a:latin typeface="Source Sans Pro"/>
                <a:ea typeface="Source Sans Pro"/>
              </a:rPr>
              <a:t>What about the cancellation timeline?</a:t>
            </a: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  <a:p>
            <a:pPr marL="255270" lvl="1">
              <a:lnSpc>
                <a:spcPts val="3310"/>
              </a:lnSpc>
            </a:pPr>
            <a:endParaRPr lang="en-US" sz="2500" dirty="0">
              <a:solidFill>
                <a:srgbClr val="FEE11A"/>
              </a:solidFill>
              <a:latin typeface="Source Sans Pro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8959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6EAB4-4624-3CD5-CECA-1A783E44C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03460050-3E5E-E8EA-7E62-E2FF9370C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172" y="0"/>
            <a:ext cx="1262517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AA8041-C49E-6D21-E3F8-ED16CADC48CF}"/>
              </a:ext>
            </a:extLst>
          </p:cNvPr>
          <p:cNvSpPr/>
          <p:nvPr/>
        </p:nvSpPr>
        <p:spPr>
          <a:xfrm>
            <a:off x="2750448" y="5056094"/>
            <a:ext cx="1149199" cy="295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3CE038-CE5D-9D44-8E28-AE1EABCEC571}"/>
              </a:ext>
            </a:extLst>
          </p:cNvPr>
          <p:cNvSpPr/>
          <p:nvPr/>
        </p:nvSpPr>
        <p:spPr>
          <a:xfrm>
            <a:off x="9222966" y="5961529"/>
            <a:ext cx="2260822" cy="7888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8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D3A0A-D032-273A-8BD1-ADFB1055A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A39724B-352D-B3D8-BA4A-D72F60ECA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69" y="53788"/>
            <a:ext cx="9560461" cy="67504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D3549C-787B-F758-E8A4-EC3F25566BA7}"/>
              </a:ext>
            </a:extLst>
          </p:cNvPr>
          <p:cNvSpPr/>
          <p:nvPr/>
        </p:nvSpPr>
        <p:spPr>
          <a:xfrm>
            <a:off x="1315769" y="5921188"/>
            <a:ext cx="1745657" cy="7888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66B50-E7F1-D2E6-C7C8-BF9C547A13ED}"/>
              </a:ext>
            </a:extLst>
          </p:cNvPr>
          <p:cNvSpPr/>
          <p:nvPr/>
        </p:nvSpPr>
        <p:spPr>
          <a:xfrm>
            <a:off x="1315769" y="802341"/>
            <a:ext cx="9450822" cy="7888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1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creen shot of a table&#10;&#10;AI-generated content may be incorrect.">
            <a:extLst>
              <a:ext uri="{FF2B5EF4-FFF2-40B4-BE49-F238E27FC236}">
                <a16:creationId xmlns:a16="http://schemas.microsoft.com/office/drawing/2014/main" id="{DDCF7EA5-9660-794A-18BC-E99987392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6447"/>
            <a:ext cx="6295345" cy="5562796"/>
          </a:xfrm>
          <a:prstGeom prst="rect">
            <a:avLst/>
          </a:prstGeom>
        </p:spPr>
      </p:pic>
      <p:pic>
        <p:nvPicPr>
          <p:cNvPr id="5" name="Picture 4" descr="A close up of a city&#10;&#10;AI-generated content may be incorrect.">
            <a:extLst>
              <a:ext uri="{FF2B5EF4-FFF2-40B4-BE49-F238E27FC236}">
                <a16:creationId xmlns:a16="http://schemas.microsoft.com/office/drawing/2014/main" id="{39F6F161-918D-FB60-A317-9E7B16A2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3" y="205993"/>
            <a:ext cx="5644048" cy="817978"/>
          </a:xfrm>
          <a:prstGeom prst="rect">
            <a:avLst/>
          </a:prstGeom>
        </p:spPr>
      </p:pic>
      <p:pic>
        <p:nvPicPr>
          <p:cNvPr id="7" name="Picture 6" descr="A screenshot of a document&#10;&#10;AI-generated content may be incorrect.">
            <a:extLst>
              <a:ext uri="{FF2B5EF4-FFF2-40B4-BE49-F238E27FC236}">
                <a16:creationId xmlns:a16="http://schemas.microsoft.com/office/drawing/2014/main" id="{10F4724C-06A3-FEB8-832D-3FD8138FC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99" y="1411941"/>
            <a:ext cx="5706801" cy="50518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2A4884-0E37-8EA2-287F-E210DDF3FAD9}"/>
              </a:ext>
            </a:extLst>
          </p:cNvPr>
          <p:cNvSpPr/>
          <p:nvPr/>
        </p:nvSpPr>
        <p:spPr>
          <a:xfrm>
            <a:off x="309078" y="1556781"/>
            <a:ext cx="6064828" cy="37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A7CB99-EC2B-6B48-CC66-B76DAFA8F285}"/>
              </a:ext>
            </a:extLst>
          </p:cNvPr>
          <p:cNvSpPr/>
          <p:nvPr/>
        </p:nvSpPr>
        <p:spPr>
          <a:xfrm>
            <a:off x="262590" y="3334871"/>
            <a:ext cx="6064828" cy="37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1A9E-91A2-52BF-9ABD-56EF98C6F78F}"/>
              </a:ext>
            </a:extLst>
          </p:cNvPr>
          <p:cNvSpPr/>
          <p:nvPr/>
        </p:nvSpPr>
        <p:spPr>
          <a:xfrm>
            <a:off x="260731" y="4331358"/>
            <a:ext cx="6064828" cy="37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56B0E8-16EA-B2E3-1472-213B2D7BE5C6}"/>
              </a:ext>
            </a:extLst>
          </p:cNvPr>
          <p:cNvSpPr/>
          <p:nvPr/>
        </p:nvSpPr>
        <p:spPr>
          <a:xfrm>
            <a:off x="6563006" y="5746410"/>
            <a:ext cx="5400394" cy="7173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27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list of costs&#10;&#10;AI-generated content may be incorrect.">
            <a:extLst>
              <a:ext uri="{FF2B5EF4-FFF2-40B4-BE49-F238E27FC236}">
                <a16:creationId xmlns:a16="http://schemas.microsoft.com/office/drawing/2014/main" id="{FFEFA609-D58E-A8A1-258F-9683ADCF9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4" y="1398494"/>
            <a:ext cx="5532505" cy="5163671"/>
          </a:xfrm>
          <a:prstGeom prst="rect">
            <a:avLst/>
          </a:prstGeom>
        </p:spPr>
      </p:pic>
      <p:pic>
        <p:nvPicPr>
          <p:cNvPr id="5" name="Picture 4" descr="A screenshot of a document&#10;&#10;AI-generated content may be incorrect.">
            <a:extLst>
              <a:ext uri="{FF2B5EF4-FFF2-40B4-BE49-F238E27FC236}">
                <a16:creationId xmlns:a16="http://schemas.microsoft.com/office/drawing/2014/main" id="{7CBD9047-6AA3-C128-5D80-55871D5C1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06" y="779930"/>
            <a:ext cx="5956494" cy="5782235"/>
          </a:xfrm>
          <a:prstGeom prst="rect">
            <a:avLst/>
          </a:prstGeom>
        </p:spPr>
      </p:pic>
      <p:pic>
        <p:nvPicPr>
          <p:cNvPr id="7" name="Picture 6" descr="A city with tall buildings and a body of water&#10;&#10;AI-generated content may be incorrect.">
            <a:extLst>
              <a:ext uri="{FF2B5EF4-FFF2-40B4-BE49-F238E27FC236}">
                <a16:creationId xmlns:a16="http://schemas.microsoft.com/office/drawing/2014/main" id="{1D9C7224-4774-DBA9-89C3-CEA1A8B07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1158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BCC842-E7E6-4EBE-B8C4-C5A57604F542}"/>
              </a:ext>
            </a:extLst>
          </p:cNvPr>
          <p:cNvSpPr/>
          <p:nvPr/>
        </p:nvSpPr>
        <p:spPr>
          <a:xfrm>
            <a:off x="287625" y="4116205"/>
            <a:ext cx="5400394" cy="37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F256E0-F87B-1FA3-24A3-478100089971}"/>
              </a:ext>
            </a:extLst>
          </p:cNvPr>
          <p:cNvSpPr/>
          <p:nvPr/>
        </p:nvSpPr>
        <p:spPr>
          <a:xfrm>
            <a:off x="287625" y="2115704"/>
            <a:ext cx="5400394" cy="3745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54ECD2-71FE-0A27-07FC-8E11B8322216}"/>
              </a:ext>
            </a:extLst>
          </p:cNvPr>
          <p:cNvSpPr/>
          <p:nvPr/>
        </p:nvSpPr>
        <p:spPr>
          <a:xfrm>
            <a:off x="6235506" y="5719400"/>
            <a:ext cx="5800980" cy="7173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90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1185</Words>
  <Application>Microsoft Macintosh PowerPoint</Application>
  <PresentationFormat>Widescreen</PresentationFormat>
  <Paragraphs>166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Aptos Display</vt:lpstr>
      <vt:lpstr>Arial</vt:lpstr>
      <vt:lpstr>Arial,Sans-Serif</vt:lpstr>
      <vt:lpstr>Calibri</vt:lpstr>
      <vt:lpstr>Courier New</vt:lpstr>
      <vt:lpstr>Source Sans Pro</vt:lpstr>
      <vt:lpstr>United Serif Reg 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Spencer Smith</cp:lastModifiedBy>
  <cp:revision>234</cp:revision>
  <dcterms:created xsi:type="dcterms:W3CDTF">2024-04-09T21:29:53Z</dcterms:created>
  <dcterms:modified xsi:type="dcterms:W3CDTF">2025-12-01T21:35:59Z</dcterms:modified>
</cp:coreProperties>
</file>